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86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80" r:id="rId4"/>
    <p:sldId id="307" r:id="rId5"/>
    <p:sldId id="295" r:id="rId6"/>
    <p:sldId id="283" r:id="rId7"/>
    <p:sldId id="308" r:id="rId8"/>
    <p:sldId id="284" r:id="rId9"/>
    <p:sldId id="286" r:id="rId10"/>
    <p:sldId id="287" r:id="rId11"/>
    <p:sldId id="288" r:id="rId12"/>
    <p:sldId id="290" r:id="rId13"/>
    <p:sldId id="291" r:id="rId14"/>
    <p:sldId id="292" r:id="rId15"/>
    <p:sldId id="309" r:id="rId16"/>
    <p:sldId id="297" r:id="rId17"/>
    <p:sldId id="314" r:id="rId18"/>
    <p:sldId id="310" r:id="rId19"/>
    <p:sldId id="289" r:id="rId20"/>
    <p:sldId id="311" r:id="rId21"/>
    <p:sldId id="303" r:id="rId22"/>
    <p:sldId id="304" r:id="rId23"/>
    <p:sldId id="305" r:id="rId24"/>
    <p:sldId id="306" r:id="rId25"/>
    <p:sldId id="312" r:id="rId26"/>
    <p:sldId id="315" r:id="rId27"/>
    <p:sldId id="29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7FF"/>
    <a:srgbClr val="6699FF"/>
    <a:srgbClr val="CCBEBF"/>
    <a:srgbClr val="B2B2B2"/>
    <a:srgbClr val="B3B6DB"/>
    <a:srgbClr val="8D91C9"/>
    <a:srgbClr val="9A9EC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13163-6E87-4B7B-9895-BAB5A7290E5F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DFD49-2F08-447B-9D09-2CD131A8F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45821-183A-49ED-863B-ACD2E19369AC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2171E-3695-4026-AEC0-2FA4EF619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171E-3695-4026-AEC0-2FA4EF6195A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D6CB-186B-48BF-896B-91E2A286E597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12A3-58DE-482C-B722-7B2E15C025F0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5789-179F-497E-9866-7E45E2FDE31C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1DC3-2DA8-420F-B00C-D934B5420CF3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EE97-85A8-478F-990A-E77A9FE1C751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CD19-BB6C-4A3F-9E5C-A5F675976865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FA73-9F43-4031-9C6D-8FA4D2D0D2FE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DCF1-EC50-4781-8399-8DA8A29EE9C6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8F31-CF42-4591-A95C-7ED43CD4F016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C3CA-01F0-4A2E-8714-DC7D5C809427}" type="datetime1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A115-30FF-4B36-A6F9-156EB280E10C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rgbClr val="93B7FF">
                <a:alpha val="8627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EB55-9EA5-49A0-8C17-855F436058A9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5FD0-CDC4-4B16-A200-DD1A02A88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971600" y="2060848"/>
            <a:ext cx="6696744" cy="35719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LEBANESE INDUSTRIAL SECTOR : FACTS AND FINDINGS 2007</a:t>
            </a: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Beirut, 2010</a:t>
            </a: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7191" y="1136161"/>
            <a:ext cx="3929090" cy="486287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4,033 industrial establishments employ a total of 82,843 workers of which: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682625" lvl="1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8,100 owners or partners   </a:t>
            </a:r>
          </a:p>
          <a:p>
            <a:pPr marL="682625" lvl="1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70,180 permanent employees</a:t>
            </a:r>
          </a:p>
          <a:p>
            <a:pPr marL="682625" lvl="1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4,237 seasonal workers</a:t>
            </a:r>
          </a:p>
          <a:p>
            <a:pPr marL="682625" lvl="1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326 outworkers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Only 17% of permanent employees are females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50595" y="1136160"/>
            <a:ext cx="3786214" cy="486460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5563" indent="-555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average number of workers by unit is 21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establishments employing from 5 to 19 workers represent 78.2% of the total number of establishments but only 33.6% of the total workforce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629" y="314246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Industrial Workforce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191" y="857232"/>
            <a:ext cx="7929618" cy="550072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78629" y="214290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Industrial Workforce by industrial activity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314246"/>
            <a:ext cx="8001056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Built  Operating Area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034" y="1071546"/>
            <a:ext cx="3786214" cy="510909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total built operating area is estimated at around 11.6 million m2, with an average built area per enterprise of 2,877 m2 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However, 62 % of the industrial enterprises are operating in a space of around 915,000 m2 (364 m2 per unit)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78 establishments (1.9% of total establishments) occupying the largest areas (more than 20,000 m2) are using 46% of the total built operating area with an average space of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68,355 m2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429124" y="1097238"/>
          <a:ext cx="4000529" cy="5063868"/>
        </p:xfrm>
        <a:graphic>
          <a:graphicData uri="http://schemas.openxmlformats.org/drawingml/2006/table">
            <a:tbl>
              <a:tblPr/>
              <a:tblGrid>
                <a:gridCol w="1111258"/>
                <a:gridCol w="963090"/>
                <a:gridCol w="904401"/>
                <a:gridCol w="1021780"/>
              </a:tblGrid>
              <a:tr h="714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Workforce by Class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Average worker per establish.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Average built area per establish.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Average built area per worker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5-9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115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2,121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163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20-34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3,817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147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35-49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3,570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87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50-99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7,286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109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100-249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22,234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152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≥ 250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70,962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167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2,877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137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472" y="314246"/>
            <a:ext cx="8001056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Year of Establishment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607191" y="1076909"/>
            <a:ext cx="7929618" cy="92333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Lebanese industrial establishments are considered as new industries. 61.7% of the 4,033 establishments were established between 1990 and 2007. 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14553"/>
            <a:ext cx="8001056" cy="392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314246"/>
            <a:ext cx="8001056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Legal  Status and Membership in Professional Associations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034" y="1000108"/>
            <a:ext cx="3929090" cy="538581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55% of industrial establishments are registered as individual establishments </a:t>
            </a:r>
          </a:p>
          <a:p>
            <a:pPr marL="342900" indent="-34290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20% are limited liability companies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(S.A.R.L.)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11% are general partnerships (en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commandite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simple)</a:t>
            </a:r>
          </a:p>
          <a:p>
            <a:pPr marL="342900" indent="-34290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9% are limited companies (S.A.L.)</a:t>
            </a:r>
          </a:p>
          <a:p>
            <a:pPr marL="342900" indent="-34290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4% are limited partnerships</a:t>
            </a:r>
          </a:p>
          <a:p>
            <a:pPr marL="342900" indent="-34290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Less than 1% of establishments are registered in other legal form (cooperatives, limited by shares…)</a:t>
            </a:r>
          </a:p>
        </p:txBody>
      </p:sp>
      <p:sp>
        <p:nvSpPr>
          <p:cNvPr id="7" name="Rectangle 6"/>
          <p:cNvSpPr/>
          <p:nvPr/>
        </p:nvSpPr>
        <p:spPr>
          <a:xfrm>
            <a:off x="4500562" y="1000108"/>
            <a:ext cx="3929090" cy="538581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45% of Lebanese industrialists are not registered at any professional or regional business association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58 % of establishments employing less than 10 workers are not members of any professional association This figure is 6% for companies employing more than 100 workers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most reluctant establishments to participate in professional associations are those involved in construction materials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3136613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Section 2 – Quantitative Analysis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314246"/>
            <a:ext cx="8001056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Industrial Output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Highlights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034" y="1154275"/>
            <a:ext cx="3929090" cy="470898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total industrial output for the 4,033 industrial establishments reached USD 6.8 billion in 2007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Average output per enterprise: USD 1,686,162 compared to  USD 542,326 in 1998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Output per worker: USD 82,087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Largest share in total output </a:t>
            </a:r>
          </a:p>
          <a:p>
            <a:pPr marL="800100" lvl="1" indent="-342900" fontAlgn="base">
              <a:spcBef>
                <a:spcPct val="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Food and beverage : 25.7%</a:t>
            </a:r>
          </a:p>
          <a:p>
            <a:pPr marL="800100" lvl="1" indent="-342900" fontAlgn="base">
              <a:spcBef>
                <a:spcPct val="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Other non-metallic mineral products : 11.7%</a:t>
            </a:r>
          </a:p>
          <a:p>
            <a:pPr marL="800100" lvl="1" indent="-342900" fontAlgn="base">
              <a:spcBef>
                <a:spcPct val="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Metal products: 10.9%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0562" y="1154275"/>
            <a:ext cx="3929090" cy="470916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Main components of the output :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Sales from own production: 93.5%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Income from industrial and non industrial services: less than 1%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Variations in stocks for finished products  or in progress: 2.7% 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Value of electricity generated for own consumption: 2.8% of the total output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4348" y="314246"/>
            <a:ext cx="7715304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Intermediate Consumption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14348" y="1220323"/>
          <a:ext cx="7715304" cy="4709007"/>
        </p:xfrm>
        <a:graphic>
          <a:graphicData uri="http://schemas.openxmlformats.org/drawingml/2006/table">
            <a:tbl>
              <a:tblPr/>
              <a:tblGrid>
                <a:gridCol w="5929354"/>
                <a:gridCol w="1785950"/>
              </a:tblGrid>
              <a:tr h="5715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Total intermediate consumption </a:t>
                      </a:r>
                      <a:r>
                        <a:rPr lang="en-US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(Out </a:t>
                      </a:r>
                      <a:r>
                        <a:rPr lang="en-US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of which </a:t>
                      </a:r>
                      <a:r>
                        <a:rPr lang="en-US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) </a:t>
                      </a:r>
                      <a:endParaRPr lang="en-US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USD 4.7 billion</a:t>
                      </a:r>
                      <a:r>
                        <a:rPr lang="en-US" sz="18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Expenditures on raw materials and processed inputs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85.30%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Stock variation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-3.30%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20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Share of expenditure on petroleum products for own production of electricity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4.10%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1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Share of expenditure on electricity (from EDL)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1.30%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83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Share of expenditure on energy products for production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2.70%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8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Share of expenditure on maintenance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2.40%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1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Share of other expenditures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7.50%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314246"/>
            <a:ext cx="8001056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Value Added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034" y="1082837"/>
            <a:ext cx="7929618" cy="504753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Total industry value added: USD 2.1 billion in 2007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Ratio of value added to output: 30.4%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Ratio of value added to output differed according to economic activity. 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Lowest value: coke and refined petroleum products (4.9%) 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Highest value: the mining and quarrying (55.2%)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Average value-added per worker equaled USD 24,927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Highest value: electrical machinery and apparatus sector (USD 61,786) compared to (USD 11,749) in the clothing sector and (USD 26,987) in the food and beverage industry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Ratio of value added to output varied according to the size of enterprises. Enterprises employing more than 250 workers had the greatest contribution to total value-added (26.2%). This contribution was higher than their share of output (21.8%)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10366" y="6284912"/>
            <a:ext cx="2133600" cy="365125"/>
          </a:xfrm>
        </p:spPr>
        <p:txBody>
          <a:bodyPr/>
          <a:lstStyle/>
          <a:p>
            <a:fld id="{D8B65FD0-CDC4-4B16-A200-DD1A02A88E4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0034" y="214290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Industrial</a:t>
            </a:r>
            <a:r>
              <a:rPr lang="en-US" sz="2000" b="1" dirty="0" smtClean="0">
                <a:solidFill>
                  <a:srgbClr val="002060"/>
                </a:solidFill>
                <a:latin typeface="Franklin Gothic Medium" pitchFamily="34" charset="0"/>
                <a:ea typeface="+mj-ea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Activity and Industrial Gross Margin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71472" y="760475"/>
          <a:ext cx="7715304" cy="5644311"/>
        </p:xfrm>
        <a:graphic>
          <a:graphicData uri="http://schemas.openxmlformats.org/drawingml/2006/table">
            <a:tbl>
              <a:tblPr/>
              <a:tblGrid>
                <a:gridCol w="1500198"/>
                <a:gridCol w="2143140"/>
                <a:gridCol w="1071570"/>
                <a:gridCol w="928694"/>
                <a:gridCol w="857256"/>
                <a:gridCol w="1214446"/>
              </a:tblGrid>
              <a:tr h="596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In (000) USD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In % of industrial output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In % 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value-added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Output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6,800,292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100%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Value of goods produced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6,360,332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93.5%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Services (industrial and non-industrial)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63,624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0.9%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Intermediate 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Consumption 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4,735,290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69.5%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Net raw material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fr-FR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3,882,518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57.1%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Electricity, energy products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382,808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5.6%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Services and other operating costs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                                         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469,963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6.9%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Value Added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2,065,002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30.4%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Wages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548,203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8.1%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6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26.5%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Depreciation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299,642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4.4%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6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14.5%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Interest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158,169</a:t>
                      </a: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2.3%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6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7.7%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Gross industrial 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margin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                                                             1,058,988 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15.6%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Calibri"/>
                        </a:rPr>
                        <a:t>51.3%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Calibri"/>
                      </a:endParaRPr>
                    </a:p>
                  </a:txBody>
                  <a:tcPr marL="64150" marR="64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1500" y="1148348"/>
            <a:ext cx="8001000" cy="92333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 2008, the Ministry of Industry,  with the support of the Association of the Lebanese Industrialists (ALI) and the UNIDO,  launched a new study to assess the industrial sector’s performance.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" y="357166"/>
            <a:ext cx="800100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Main Objectives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500" y="2473479"/>
            <a:ext cx="8001000" cy="317009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study’s main objective was to 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692150" indent="-352425" fontAlgn="base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Conduct a census covering the large and medium industrial establishments (5 workers and more)</a:t>
            </a:r>
          </a:p>
          <a:p>
            <a:pPr marL="692150" indent="-352425" fontAlgn="base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Collect descriptive and quantitative data on number and location of establishments, number of persons employed, compensation of employees, value of production and sales, input costs, energy expenses, inventory, investments, etc.</a:t>
            </a:r>
          </a:p>
          <a:p>
            <a:pPr marL="692150" indent="-352425" fontAlgn="base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 a second phase, and based on this data collection, the Ministry will launch a national debate to initiate a new industrial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242808"/>
            <a:ext cx="8001056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Salaries 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034" y="894782"/>
            <a:ext cx="7929618" cy="517064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Total salaries (including social contributions): USD 548 million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Average salary of a permanent employee: USD 7,492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Salaries varied by enterprise size. Average salary per employee is lowest in the small enterprises (USD 5,895) and highest in larger ones (USD 9,494)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Salaries varied by region. The lowest average salary per employee is in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Nabatiyeh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(USD 4,580) and the highest is in Mount Lebanon (USD 8,039)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Salaries are not homogeneous across economic activities 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Salary per employee is lower than average in the food and beverage (USD 6,959), furniture (USD 6,561) and clothing (USD 5,131)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Salary per employee is higher than the average in the other non-metallic mineral products (USD 7,876), the printed matter and recorded media (USD 8,722) and electrical machinery and apparatus (USD 8,220)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" y="314246"/>
            <a:ext cx="800100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Fixed Assets </a:t>
            </a:r>
          </a:p>
        </p:txBody>
      </p:sp>
      <p:sp>
        <p:nvSpPr>
          <p:cNvPr id="6" name="Rectangle 5"/>
          <p:cNvSpPr/>
          <p:nvPr/>
        </p:nvSpPr>
        <p:spPr>
          <a:xfrm>
            <a:off x="520690" y="1145805"/>
            <a:ext cx="8051837" cy="33547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At the end of 2007, total industrial fixed assets are estimated at USD 4 billion out of which 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573088" indent="-341313" fontAlgn="base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Land: 19.8%</a:t>
            </a:r>
          </a:p>
          <a:p>
            <a:pPr marL="573088" indent="-341313" fontAlgn="base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Buildings and other construction: 24.3%</a:t>
            </a:r>
          </a:p>
          <a:p>
            <a:pPr marL="573088" indent="-341313" fontAlgn="base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Transport equipment :  4.0%	</a:t>
            </a:r>
          </a:p>
          <a:p>
            <a:pPr marL="573088" indent="-341313" fontAlgn="base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Computers and software:   1.2% </a:t>
            </a:r>
          </a:p>
          <a:p>
            <a:pPr marL="573088" indent="-341313" fontAlgn="base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Machinery and equipment:  45.5% </a:t>
            </a:r>
          </a:p>
          <a:p>
            <a:pPr marL="573088" indent="-341313" fontAlgn="base"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Other fixed assets: 5%  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" y="314246"/>
            <a:ext cx="800100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Fixed Assets  by Type of Investment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71546"/>
            <a:ext cx="8072495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034" y="492352"/>
            <a:ext cx="814393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Fixed Assets by Region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8596" y="1063854"/>
          <a:ext cx="8143931" cy="4865476"/>
        </p:xfrm>
        <a:graphic>
          <a:graphicData uri="http://schemas.openxmlformats.org/drawingml/2006/table">
            <a:tbl>
              <a:tblPr/>
              <a:tblGrid>
                <a:gridCol w="1090705"/>
                <a:gridCol w="719058"/>
                <a:gridCol w="904881"/>
                <a:gridCol w="904881"/>
                <a:gridCol w="980288"/>
                <a:gridCol w="780999"/>
                <a:gridCol w="1017991"/>
                <a:gridCol w="872564"/>
                <a:gridCol w="872564"/>
              </a:tblGrid>
              <a:tr h="71988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</a:pPr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Beirut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</a:pP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Mount Lebanon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</a:pPr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North Lebanon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</a:pPr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South Lebanon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Bekaa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Nabatiyeh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Value assets </a:t>
                      </a:r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(000)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USD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Land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22.10%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15.60%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793,286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Building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58.60%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13.30%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973,298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Machinery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2.90%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63.50%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18.90%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11.30%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1,818,707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Vehicles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3.60%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57.40%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9.40%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7.70%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19.50%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161,135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Computers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4.90%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5.70%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5.80%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46,953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88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Environmental equipment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6.50%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15.90%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5,145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8.60%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17.80%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0.10%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200,196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5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value of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assets  (000) USD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137,619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2,439,769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702,426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140,828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551,970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26,109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3,998,720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74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Output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(000) USD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492,719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4,454,395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790,777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323,046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679,913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59,441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6,800,292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5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Output ( % of total)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65.50%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11.60%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0.90%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" y="314246"/>
            <a:ext cx="800100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Gross Fixed Capital Formation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500" y="1094133"/>
            <a:ext cx="8001000" cy="370870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Total gross fixed capital formation (G.F.C.F.) amounted to USD 296 million in 2007</a:t>
            </a:r>
          </a:p>
          <a:p>
            <a:pPr marL="342900" indent="-3429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Machines represent the largest share of G.F.C.F. (69.4%) and equipment for environment protection the smallest (0.1%)</a:t>
            </a:r>
          </a:p>
          <a:p>
            <a:pPr marL="365760" indent="-342900" fontAlgn="base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Small companies employing between 5 and 9 workers have the lowest share of total gross fixed capital formation (3.1%). </a:t>
            </a:r>
          </a:p>
          <a:p>
            <a:pPr marL="365760" indent="-342900" fontAlgn="base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Companies employing more than 250 workers has the highest share (36.5%) </a:t>
            </a:r>
          </a:p>
          <a:p>
            <a:pPr marL="365760" indent="-342900" fontAlgn="base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majority of G.F.C.F. is realized in two regions: North Lebanon (43.0%) and Mount Lebanon (45.6%)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71546"/>
            <a:ext cx="8001057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71500" y="314246"/>
            <a:ext cx="800100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Gross Fixed Capital Formation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" y="314246"/>
            <a:ext cx="800100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Main industrial Aggregates </a:t>
            </a:r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00108"/>
            <a:ext cx="800105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471" y="314246"/>
            <a:ext cx="8072494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Geographical  Distribution by  Caza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71" y="1000108"/>
          <a:ext cx="8072495" cy="5236531"/>
        </p:xfrm>
        <a:graphic>
          <a:graphicData uri="http://schemas.openxmlformats.org/drawingml/2006/table">
            <a:tbl>
              <a:tblPr/>
              <a:tblGrid>
                <a:gridCol w="1000132"/>
                <a:gridCol w="1005188"/>
                <a:gridCol w="780066"/>
                <a:gridCol w="1040087"/>
                <a:gridCol w="792672"/>
                <a:gridCol w="1027481"/>
                <a:gridCol w="780066"/>
                <a:gridCol w="953413"/>
                <a:gridCol w="693390"/>
              </a:tblGrid>
              <a:tr h="7639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Caza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Nb. of </a:t>
                      </a: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establish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 % of total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Workforce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 % of total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Area m</a:t>
                      </a:r>
                      <a:r>
                        <a:rPr lang="en-US" sz="1400" b="1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 % of total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Output (000$)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 % of total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Matn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1,101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27.3%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21,136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25.5%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1,497,970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1,546,303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Zahleh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337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8,056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1,150,582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463,106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6.8%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Aaley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7,900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9.5%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574,827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881,481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Kessrwan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4.3%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7,092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8.6%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622,907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644,138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9.5%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Baabda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340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6,504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536,820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4.6%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368,623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Jbeil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5,224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6.3%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816,220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801,827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11.8%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2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Beirut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4,509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231,399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492,719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7.2%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Baalbeck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334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8.3%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4,069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1,218,367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10.5%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163,375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Saida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6.3%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3,335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243,143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263,885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Chouf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2,567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1,352,733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212,024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Tripoli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2,322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2.8%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79,475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67,294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Batroun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1,928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2.3%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1,950,174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16.8%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505,006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7.4%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Other Cazas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8,205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9.9%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1,326,342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10.6%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390,512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5.7%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4,033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82,843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100.0%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11,600,959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6,800,292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62" marR="64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8596" y="1122651"/>
            <a:ext cx="7815812" cy="387798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39725" indent="-3397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39725" indent="-339725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database for the survey was prepared from different sources including information from previous surveys and from registers of the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MoI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, as well as from records of the Association of the Lebanese Industrialists (ALI) and other line ministries and organizations </a:t>
            </a:r>
          </a:p>
          <a:p>
            <a:pPr marL="339725" indent="-339725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data base was enriched by additional manufacturing establishments administered by other ministries, such as pharmaceutical products or stone quarry</a:t>
            </a:r>
          </a:p>
          <a:p>
            <a:pPr marL="339725" indent="-339725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At the same time, the field surveyors were asked to address local authorities and to visit all industrial zones of the country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3131" y="314246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2910" y="314246"/>
            <a:ext cx="7858180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Outline</a:t>
            </a:r>
          </a:p>
        </p:txBody>
      </p:sp>
      <p:sp>
        <p:nvSpPr>
          <p:cNvPr id="7" name="Rectangle 6"/>
          <p:cNvSpPr/>
          <p:nvPr/>
        </p:nvSpPr>
        <p:spPr>
          <a:xfrm>
            <a:off x="714347" y="1116015"/>
            <a:ext cx="3716191" cy="404726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tIns="0" bIns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Section 1 – Main Features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Number of units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Location 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Size  of establishments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Workforce and its profile 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Working area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Legal status and year of establishment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Adherence to a professional association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3461" y="1116016"/>
            <a:ext cx="3859067" cy="402749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tIns="0" bIns="0">
            <a:spAutoFit/>
          </a:bodyPr>
          <a:lstStyle/>
          <a:p>
            <a:pPr marL="461963" indent="-461963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461963" indent="-46196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Section 2 – Quantitative Analysis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Industrial output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Intermediate consumption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Value added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Assets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Gross fixed capital formation</a:t>
            </a:r>
          </a:p>
          <a:p>
            <a:pPr marL="854075" lvl="1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Salaries</a:t>
            </a:r>
          </a:p>
          <a:p>
            <a:pPr marL="396875" indent="-396875" fontAlgn="base">
              <a:spcBef>
                <a:spcPts val="600"/>
              </a:spcBef>
              <a:spcAft>
                <a:spcPts val="600"/>
              </a:spcAft>
            </a:pPr>
            <a:endParaRPr lang="en-US" sz="1600" b="1" i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96875" indent="-396875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3136613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Section 1 - Main Features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8596" y="1085096"/>
            <a:ext cx="7815812" cy="520142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According to the 2007 census results, Lebanon’s industrial sector counts 4,033 establishments, with 5 workers and more. This total excludes :</a:t>
            </a: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198 establishments that did not cooperate with surveyors, </a:t>
            </a: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Tobacco public monopoly, </a:t>
            </a: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Public water and power establishments </a:t>
            </a: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Construction activities.</a:t>
            </a: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Industrial establishments registered after December 2007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Industrial establishments with less than 4 workers and with low fixed assets and sales, were considered as handicraft activities, and therefore were not included in this study.</a:t>
            </a: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4763" indent="-4763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61963" lvl="1" indent="-4763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314246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Number of Industries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2656" y="1165032"/>
            <a:ext cx="7836996" cy="104644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61963" lvl="1" indent="-4763" fontAlgn="base">
              <a:spcBef>
                <a:spcPct val="0"/>
              </a:spcBef>
              <a:spcAft>
                <a:spcPct val="0"/>
              </a:spcAft>
            </a:pPr>
            <a:endParaRPr lang="en-US" sz="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763" indent="-476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Industrial units are not evenly distributed over the Lebanese territory. However the rural areas host an important number of large industrial operators</a:t>
            </a:r>
            <a:r>
              <a:rPr lang="en-US" b="1" dirty="0" smtClean="0">
                <a:solidFill>
                  <a:srgbClr val="002060"/>
                </a:solidFill>
                <a:latin typeface="Franklin Gothic Medium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7191" y="407732"/>
            <a:ext cx="7822461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Industries Location 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07191" y="2593790"/>
          <a:ext cx="7822461" cy="3264102"/>
        </p:xfrm>
        <a:graphic>
          <a:graphicData uri="http://schemas.openxmlformats.org/drawingml/2006/table">
            <a:tbl>
              <a:tblPr/>
              <a:tblGrid>
                <a:gridCol w="1678793"/>
                <a:gridCol w="785818"/>
                <a:gridCol w="928694"/>
                <a:gridCol w="928694"/>
                <a:gridCol w="714380"/>
                <a:gridCol w="928694"/>
                <a:gridCol w="1071570"/>
                <a:gridCol w="785818"/>
              </a:tblGrid>
              <a:tr h="9809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Mohafaza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Beirut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Mount Lebanon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North Lebanon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Bekaa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South Lebanon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Nabatiyeh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86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Number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239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2,010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518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744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420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102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4,033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58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 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 total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5.9%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49.8%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12.8%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18.4%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10.4%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2.5%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100.0%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92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Average 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workers per establishment 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  <a:endParaRPr lang="en-US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81425" algn="l"/>
                        </a:tabLs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53" marR="35453" marT="7386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629" y="314246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Main Industrial Activities </a:t>
            </a:r>
          </a:p>
        </p:txBody>
      </p:sp>
      <p:pic>
        <p:nvPicPr>
          <p:cNvPr id="31746" name="Chart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071546"/>
            <a:ext cx="4429156" cy="478634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714348" y="1071545"/>
            <a:ext cx="3143272" cy="478231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5563" indent="-5556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Lebanese industry is not diversified. 10 major branches: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Group 86% of establishments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Generate 90.7 % of total value added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Employ 87.3% of the total workforce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Achieve 94.6% of the yearly industrial investments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FD0-CDC4-4B16-A200-DD1A02A88E4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314246"/>
            <a:ext cx="7786742" cy="400110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692150" indent="-3524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Size of Industrial Units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596" y="1146816"/>
            <a:ext cx="2857520" cy="542239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5563" indent="-5556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The bulk of industrial establishments are small units. </a:t>
            </a:r>
          </a:p>
          <a:p>
            <a:pPr marL="55563" indent="-55563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78% employ between 5 and 19 workers</a:t>
            </a: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Only 3% employ more than 100 workers</a:t>
            </a: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Industries employing more than 50 workers represent 7.1% of total establishments…</a:t>
            </a:r>
          </a:p>
          <a:p>
            <a:pPr marL="285750" indent="-28575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…. but employ more than 45 % of the workforce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428992" y="1146822"/>
          <a:ext cx="4786348" cy="5425450"/>
        </p:xfrm>
        <a:graphic>
          <a:graphicData uri="http://schemas.openxmlformats.org/drawingml/2006/table">
            <a:tbl>
              <a:tblPr/>
              <a:tblGrid>
                <a:gridCol w="1818331"/>
                <a:gridCol w="1539255"/>
                <a:gridCol w="1428762"/>
              </a:tblGrid>
              <a:tr h="6633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Class of workforce </a:t>
                      </a:r>
                      <a:r>
                        <a:rPr lang="fr-FR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 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Nb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 of establishments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Workforce</a:t>
                      </a:r>
                      <a:endParaRPr lang="en-US" sz="1600" b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5-9 workers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2,081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13,756</a:t>
                      </a:r>
                      <a:endParaRPr lang="en-US" sz="1600" b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0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  <a:endParaRPr lang="en-US" sz="14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51.6%</a:t>
                      </a:r>
                      <a:endParaRPr lang="en-US" sz="14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16.6%</a:t>
                      </a:r>
                      <a:endParaRPr lang="en-US" sz="14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10-19 workers</a:t>
                      </a:r>
                      <a:endParaRPr lang="en-US" sz="1600" b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1,072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14,090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9413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26.6%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17.0%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20-34 workers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449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11,466</a:t>
                      </a:r>
                      <a:endParaRPr lang="en-US" sz="1600" b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9413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11.1%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13.8%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35-49 workers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146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6,042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9413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3.6%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7.3%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50-99 workers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166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11,153</a:t>
                      </a:r>
                      <a:endParaRPr lang="en-US" sz="1600" b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9413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4.1%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13.5%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100-249 workers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87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12,702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9413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2.2%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15.3%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5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over 250 </a:t>
                      </a:r>
                      <a:r>
                        <a:rPr lang="en-US" sz="1600" b="0" dirty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workers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32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13,635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5361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% of total industries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0.8%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16.5%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3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TOTAL</a:t>
                      </a:r>
                      <a:endParaRPr lang="en-US" sz="1600" b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4,033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Times New Roman"/>
                          <a:cs typeface="Arial"/>
                        </a:rPr>
                        <a:t>82,843</a:t>
                      </a:r>
                      <a:endParaRPr lang="en-US" sz="1600" b="0" dirty="0">
                        <a:solidFill>
                          <a:srgbClr val="002060"/>
                        </a:solidFill>
                        <a:latin typeface="Franklin Gothic Medium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3502</TotalTime>
  <Words>2154</Words>
  <Application>Microsoft Office PowerPoint</Application>
  <PresentationFormat>On-screen Show (4:3)</PresentationFormat>
  <Paragraphs>622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oshahine</cp:lastModifiedBy>
  <cp:revision>326</cp:revision>
  <dcterms:created xsi:type="dcterms:W3CDTF">2009-10-21T07:24:37Z</dcterms:created>
  <dcterms:modified xsi:type="dcterms:W3CDTF">2012-09-04T07:56:43Z</dcterms:modified>
</cp:coreProperties>
</file>