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6">
  <p:sldMasterIdLst>
    <p:sldMasterId id="2147483864" r:id="rId1"/>
  </p:sldMasterIdLst>
  <p:notesMasterIdLst>
    <p:notesMasterId r:id="rId29"/>
  </p:notesMasterIdLst>
  <p:handoutMasterIdLst>
    <p:handoutMasterId r:id="rId30"/>
  </p:handoutMasterIdLst>
  <p:sldIdLst>
    <p:sldId id="256" r:id="rId2"/>
    <p:sldId id="260" r:id="rId3"/>
    <p:sldId id="280" r:id="rId4"/>
    <p:sldId id="307" r:id="rId5"/>
    <p:sldId id="295" r:id="rId6"/>
    <p:sldId id="283" r:id="rId7"/>
    <p:sldId id="308" r:id="rId8"/>
    <p:sldId id="284" r:id="rId9"/>
    <p:sldId id="286" r:id="rId10"/>
    <p:sldId id="287" r:id="rId11"/>
    <p:sldId id="288" r:id="rId12"/>
    <p:sldId id="290" r:id="rId13"/>
    <p:sldId id="291" r:id="rId14"/>
    <p:sldId id="292" r:id="rId15"/>
    <p:sldId id="309" r:id="rId16"/>
    <p:sldId id="297" r:id="rId17"/>
    <p:sldId id="314" r:id="rId18"/>
    <p:sldId id="310" r:id="rId19"/>
    <p:sldId id="289" r:id="rId20"/>
    <p:sldId id="311" r:id="rId21"/>
    <p:sldId id="303" r:id="rId22"/>
    <p:sldId id="304" r:id="rId23"/>
    <p:sldId id="305" r:id="rId24"/>
    <p:sldId id="306" r:id="rId25"/>
    <p:sldId id="312" r:id="rId26"/>
    <p:sldId id="315" r:id="rId27"/>
    <p:sldId id="298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B7FF"/>
    <a:srgbClr val="6699FF"/>
    <a:srgbClr val="CCBEBF"/>
    <a:srgbClr val="B2B2B2"/>
    <a:srgbClr val="B3B6DB"/>
    <a:srgbClr val="8D91C9"/>
    <a:srgbClr val="9A9ECE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51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913163-6E87-4B7B-9895-BAB5A7290E5F}" type="datetimeFigureOut">
              <a:rPr lang="en-US" smtClean="0"/>
              <a:pPr/>
              <a:t>9/4/2012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FDFD49-2F08-447B-9D09-2CD131A8F42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145821-183A-49ED-863B-ACD2E19369AC}" type="datetimeFigureOut">
              <a:rPr lang="en-US" smtClean="0"/>
              <a:pPr/>
              <a:t>9/4/2012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52171E-3695-4026-AEC0-2FA4EF6195A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2171E-3695-4026-AEC0-2FA4EF6195A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2171E-3695-4026-AEC0-2FA4EF6195A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2171E-3695-4026-AEC0-2FA4EF6195A0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2171E-3695-4026-AEC0-2FA4EF6195A0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2171E-3695-4026-AEC0-2FA4EF6195A0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2171E-3695-4026-AEC0-2FA4EF6195A0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2171E-3695-4026-AEC0-2FA4EF6195A0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2171E-3695-4026-AEC0-2FA4EF6195A0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2171E-3695-4026-AEC0-2FA4EF6195A0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2171E-3695-4026-AEC0-2FA4EF6195A0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2171E-3695-4026-AEC0-2FA4EF6195A0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2171E-3695-4026-AEC0-2FA4EF6195A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2171E-3695-4026-AEC0-2FA4EF6195A0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2171E-3695-4026-AEC0-2FA4EF6195A0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2171E-3695-4026-AEC0-2FA4EF6195A0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2171E-3695-4026-AEC0-2FA4EF6195A0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2171E-3695-4026-AEC0-2FA4EF6195A0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2171E-3695-4026-AEC0-2FA4EF6195A0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2171E-3695-4026-AEC0-2FA4EF6195A0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2171E-3695-4026-AEC0-2FA4EF6195A0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2171E-3695-4026-AEC0-2FA4EF6195A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2171E-3695-4026-AEC0-2FA4EF6195A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2171E-3695-4026-AEC0-2FA4EF6195A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2171E-3695-4026-AEC0-2FA4EF6195A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2171E-3695-4026-AEC0-2FA4EF6195A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2171E-3695-4026-AEC0-2FA4EF6195A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2171E-3695-4026-AEC0-2FA4EF6195A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3D6CB-186B-48BF-896B-91E2A286E597}" type="datetime1">
              <a:rPr lang="en-US" smtClean="0"/>
              <a:pPr/>
              <a:t>9/4/2012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5FD0-CDC4-4B16-A200-DD1A02A88E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C12A3-58DE-482C-B722-7B2E15C025F0}" type="datetime1">
              <a:rPr lang="en-US" smtClean="0"/>
              <a:pPr/>
              <a:t>9/4/2012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5FD0-CDC4-4B16-A200-DD1A02A88E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45789-179F-497E-9866-7E45E2FDE31C}" type="datetime1">
              <a:rPr lang="en-US" smtClean="0"/>
              <a:pPr/>
              <a:t>9/4/2012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5FD0-CDC4-4B16-A200-DD1A02A88E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F1DC3-2DA8-420F-B00C-D934B5420CF3}" type="datetime1">
              <a:rPr lang="en-US" smtClean="0"/>
              <a:pPr/>
              <a:t>9/4/2012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5FD0-CDC4-4B16-A200-DD1A02A88E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9EE97-85A8-478F-990A-E77A9FE1C751}" type="datetime1">
              <a:rPr lang="en-US" smtClean="0"/>
              <a:pPr/>
              <a:t>9/4/2012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5FD0-CDC4-4B16-A200-DD1A02A88E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3CD19-BB6C-4A3F-9E5C-A5F675976865}" type="datetime1">
              <a:rPr lang="en-US" smtClean="0"/>
              <a:pPr/>
              <a:t>9/4/2012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5FD0-CDC4-4B16-A200-DD1A02A88E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4FA73-9F43-4031-9C6D-8FA4D2D0D2FE}" type="datetime1">
              <a:rPr lang="en-US" smtClean="0"/>
              <a:pPr/>
              <a:t>9/4/2012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5FD0-CDC4-4B16-A200-DD1A02A88E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0DCF1-EC50-4781-8399-8DA8A29EE9C6}" type="datetime1">
              <a:rPr lang="en-US" smtClean="0"/>
              <a:pPr/>
              <a:t>9/4/2012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5FD0-CDC4-4B16-A200-DD1A02A88E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58F31-CF42-4591-A95C-7ED43CD4F016}" type="datetime1">
              <a:rPr lang="en-US" smtClean="0"/>
              <a:pPr/>
              <a:t>9/4/2012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5FD0-CDC4-4B16-A200-DD1A02A88E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3C3CA-01F0-4A2E-8714-DC7D5C809427}" type="datetime1">
              <a:rPr lang="en-US" smtClean="0"/>
              <a:pPr/>
              <a:t>9/4/2012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5FD0-CDC4-4B16-A200-DD1A02A88E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AA115-30FF-4B36-A6F9-156EB280E10C}" type="datetime1">
              <a:rPr lang="en-US" smtClean="0"/>
              <a:pPr/>
              <a:t>9/4/2012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5FD0-CDC4-4B16-A200-DD1A02A88E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3000">
              <a:srgbClr val="93B7FF">
                <a:alpha val="8627"/>
              </a:srgbClr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F2EB55-9EA5-49A0-8C17-855F436058A9}" type="datetime1">
              <a:rPr lang="en-US" smtClean="0"/>
              <a:pPr/>
              <a:t>9/4/2012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B65FD0-CDC4-4B16-A200-DD1A02A88E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body" idx="1"/>
          </p:nvPr>
        </p:nvSpPr>
        <p:spPr>
          <a:xfrm>
            <a:off x="971600" y="2060848"/>
            <a:ext cx="6696744" cy="3571900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 algn="ctr"/>
            <a:endParaRPr lang="en-US" sz="2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800" b="1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 algn="ctr"/>
            <a:endParaRPr lang="en-US" sz="2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THE LEBANESE INDUSTRIAL SECTOR : FACTS AND FINDINGS 2007</a:t>
            </a:r>
          </a:p>
          <a:p>
            <a:pPr algn="ctr"/>
            <a:endParaRPr lang="en-US" sz="2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en-US" sz="2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en-US" sz="2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Beirut, 2010</a:t>
            </a:r>
            <a:endParaRPr lang="en-US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5FD0-CDC4-4B16-A200-DD1A02A88E4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5FD0-CDC4-4B16-A200-DD1A02A88E48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07191" y="1136161"/>
            <a:ext cx="3929090" cy="4862870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lang="en-US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The 4,033 industrial establishments employ a total of 82,843 workers of which: 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lang="en-US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682625" lvl="1" indent="-285750" fontAlgn="base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8,100 owners or partners   </a:t>
            </a:r>
          </a:p>
          <a:p>
            <a:pPr marL="682625" lvl="1" indent="-285750" fontAlgn="base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70,180 permanent employees</a:t>
            </a:r>
          </a:p>
          <a:p>
            <a:pPr marL="682625" lvl="1" indent="-285750" fontAlgn="base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4,237 seasonal workers</a:t>
            </a:r>
          </a:p>
          <a:p>
            <a:pPr marL="682625" lvl="1" indent="-285750" fontAlgn="base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326 outworkers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lang="en-US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Only 17% of permanent employees are females 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lang="en-US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lang="en-US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750595" y="1136160"/>
            <a:ext cx="3786214" cy="4864608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55563" indent="-55563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</a:pPr>
            <a:endParaRPr lang="en-US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The average number of workers by unit is 21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lang="en-US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The establishments employing from 5 to 19 workers represent 78.2% of the total number of establishments but only 33.6% of the total workforce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</a:pPr>
            <a:endParaRPr lang="en-US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78629" y="314246"/>
            <a:ext cx="7786742" cy="400110"/>
          </a:xfrm>
          <a:prstGeom prst="rect">
            <a:avLst/>
          </a:prstGeom>
          <a:ln w="28575">
            <a:solidFill>
              <a:schemeClr val="tx1"/>
            </a:solidFill>
            <a:prstDash val="solid"/>
          </a:ln>
        </p:spPr>
        <p:txBody>
          <a:bodyPr wrap="square">
            <a:spAutoFit/>
          </a:bodyPr>
          <a:lstStyle/>
          <a:p>
            <a:pPr marL="692150" indent="-352425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Industrial Workforce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5FD0-CDC4-4B16-A200-DD1A02A88E48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7191" y="857232"/>
            <a:ext cx="7929618" cy="5500726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678629" y="214290"/>
            <a:ext cx="7786742" cy="400110"/>
          </a:xfrm>
          <a:prstGeom prst="rect">
            <a:avLst/>
          </a:prstGeom>
          <a:ln w="28575">
            <a:solidFill>
              <a:schemeClr val="tx1"/>
            </a:solidFill>
            <a:prstDash val="solid"/>
          </a:ln>
        </p:spPr>
        <p:txBody>
          <a:bodyPr wrap="square">
            <a:spAutoFit/>
          </a:bodyPr>
          <a:lstStyle/>
          <a:p>
            <a:pPr marL="692150" indent="-352425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Industrial Workforce by industrial activity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5FD0-CDC4-4B16-A200-DD1A02A88E48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28596" y="314246"/>
            <a:ext cx="8001056" cy="400110"/>
          </a:xfrm>
          <a:prstGeom prst="rect">
            <a:avLst/>
          </a:prstGeom>
          <a:ln w="28575">
            <a:solidFill>
              <a:schemeClr val="tx1"/>
            </a:solidFill>
            <a:prstDash val="solid"/>
          </a:ln>
        </p:spPr>
        <p:txBody>
          <a:bodyPr wrap="square">
            <a:spAutoFit/>
          </a:bodyPr>
          <a:lstStyle/>
          <a:p>
            <a:pPr marL="692150" indent="-352425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Built  Operating Area</a:t>
            </a:r>
          </a:p>
        </p:txBody>
      </p:sp>
      <p:sp>
        <p:nvSpPr>
          <p:cNvPr id="9" name="Rectangle 8"/>
          <p:cNvSpPr/>
          <p:nvPr/>
        </p:nvSpPr>
        <p:spPr>
          <a:xfrm>
            <a:off x="500034" y="1071546"/>
            <a:ext cx="3786214" cy="5109091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342900" indent="-342900" fontAlgn="base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The total built operating area is estimated at around 11.6 million m2, with an average built area per enterprise of 2,877 m2 </a:t>
            </a:r>
          </a:p>
          <a:p>
            <a:pPr marL="342900" indent="-342900" fontAlgn="base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However, 62 % of the industrial enterprises are operating in a space of around 915,000 m2 (364 m2 per unit)</a:t>
            </a:r>
          </a:p>
          <a:p>
            <a:pPr marL="342900" indent="-342900" fontAlgn="base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78 establishments (1.9% of total establishments) occupying the largest areas (more than 20,000 m2) are using 46% of the total built operating area with an average space of</a:t>
            </a:r>
            <a:r>
              <a:rPr lang="en-US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68,355 m2 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429124" y="1097238"/>
          <a:ext cx="4000529" cy="5063868"/>
        </p:xfrm>
        <a:graphic>
          <a:graphicData uri="http://schemas.openxmlformats.org/drawingml/2006/table">
            <a:tbl>
              <a:tblPr/>
              <a:tblGrid>
                <a:gridCol w="1111258"/>
                <a:gridCol w="963090"/>
                <a:gridCol w="904401"/>
                <a:gridCol w="1021780"/>
              </a:tblGrid>
              <a:tr h="7143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Workforce by Class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Average worker per establish.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Average built area per establish.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Average built area per worker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929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5-9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806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       115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929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10-19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2,121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       163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929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20-34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3,817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       147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929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35-49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3,570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        87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929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50-99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67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7,286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       109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929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100-249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146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22,234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       152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929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≥ 250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426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70,962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       167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929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Total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2,877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           137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5FD0-CDC4-4B16-A200-DD1A02A88E48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71472" y="314246"/>
            <a:ext cx="8001056" cy="400110"/>
          </a:xfrm>
          <a:prstGeom prst="rect">
            <a:avLst/>
          </a:prstGeom>
          <a:ln w="28575">
            <a:solidFill>
              <a:schemeClr val="tx1"/>
            </a:solidFill>
            <a:prstDash val="solid"/>
          </a:ln>
        </p:spPr>
        <p:txBody>
          <a:bodyPr wrap="square">
            <a:spAutoFit/>
          </a:bodyPr>
          <a:lstStyle/>
          <a:p>
            <a:pPr marL="692150" indent="-352425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Year of Establishment</a:t>
            </a:r>
          </a:p>
        </p:txBody>
      </p:sp>
      <p:sp>
        <p:nvSpPr>
          <p:cNvPr id="9" name="Rectangle 8"/>
          <p:cNvSpPr/>
          <p:nvPr/>
        </p:nvSpPr>
        <p:spPr>
          <a:xfrm>
            <a:off x="607191" y="1076909"/>
            <a:ext cx="7929618" cy="923330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The Lebanese industrial establishments are considered as new industries. 61.7% of the 4,033 establishments were established between 1990 and 2007. </a:t>
            </a:r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2214553"/>
            <a:ext cx="8001056" cy="3929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5FD0-CDC4-4B16-A200-DD1A02A88E48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28596" y="314246"/>
            <a:ext cx="8001056" cy="400110"/>
          </a:xfrm>
          <a:prstGeom prst="rect">
            <a:avLst/>
          </a:prstGeom>
          <a:ln w="28575">
            <a:solidFill>
              <a:schemeClr val="tx1"/>
            </a:solidFill>
            <a:prstDash val="solid"/>
          </a:ln>
        </p:spPr>
        <p:txBody>
          <a:bodyPr wrap="square">
            <a:spAutoFit/>
          </a:bodyPr>
          <a:lstStyle/>
          <a:p>
            <a:pPr marL="692150" indent="-352425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Legal  Status and Membership in Professional Associations</a:t>
            </a:r>
          </a:p>
        </p:txBody>
      </p:sp>
      <p:sp>
        <p:nvSpPr>
          <p:cNvPr id="9" name="Rectangle 8"/>
          <p:cNvSpPr/>
          <p:nvPr/>
        </p:nvSpPr>
        <p:spPr>
          <a:xfrm>
            <a:off x="500034" y="1000108"/>
            <a:ext cx="3929090" cy="5385816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342900" indent="-342900" fontAlgn="base">
              <a:spcBef>
                <a:spcPts val="120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55% of industrial establishments are registered as individual establishments </a:t>
            </a:r>
          </a:p>
          <a:p>
            <a:pPr marL="342900" indent="-342900" fontAlgn="base">
              <a:spcBef>
                <a:spcPts val="120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20% are limited liability companies 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(S.A.R.L.)</a:t>
            </a:r>
            <a:endParaRPr lang="en-US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342900" indent="-342900" fontAlgn="base">
              <a:spcBef>
                <a:spcPts val="120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11% are general partnerships (en </a:t>
            </a:r>
            <a:r>
              <a:rPr lang="en-US" b="1" dirty="0" err="1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commandite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 simple)</a:t>
            </a:r>
          </a:p>
          <a:p>
            <a:pPr marL="342900" indent="-342900" fontAlgn="base">
              <a:spcBef>
                <a:spcPts val="120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9% are limited companies (S.A.L.)</a:t>
            </a:r>
          </a:p>
          <a:p>
            <a:pPr marL="342900" indent="-342900" fontAlgn="base">
              <a:spcBef>
                <a:spcPts val="120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4% are limited partnerships</a:t>
            </a:r>
          </a:p>
          <a:p>
            <a:pPr marL="342900" indent="-342900" fontAlgn="base">
              <a:spcBef>
                <a:spcPts val="120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Less than 1% of establishments are registered in other legal form (cooperatives, limited by shares…)</a:t>
            </a:r>
          </a:p>
        </p:txBody>
      </p:sp>
      <p:sp>
        <p:nvSpPr>
          <p:cNvPr id="7" name="Rectangle 6"/>
          <p:cNvSpPr/>
          <p:nvPr/>
        </p:nvSpPr>
        <p:spPr>
          <a:xfrm>
            <a:off x="4500562" y="1000108"/>
            <a:ext cx="3929090" cy="5385816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342900" indent="-342900" fontAlgn="base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45% of Lebanese industrialists are not registered at any professional or regional business association</a:t>
            </a:r>
          </a:p>
          <a:p>
            <a:pPr marL="342900" indent="-342900" fontAlgn="base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58 % of establishments employing less than 10 workers are not members of any professional association This figure is 6% for companies employing more than 100 workers</a:t>
            </a:r>
          </a:p>
          <a:p>
            <a:pPr marL="342900" indent="-342900" fontAlgn="base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The most reluctant establishments to participate in professional associations are those involved in construction materials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5FD0-CDC4-4B16-A200-DD1A02A88E48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28662" y="3136613"/>
            <a:ext cx="72866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 algn="ctr"/>
            <a:r>
              <a:rPr lang="en-US" sz="32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Section 2 – Quantitative Analysis</a:t>
            </a:r>
            <a:endParaRPr lang="en-US" sz="3200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5FD0-CDC4-4B16-A200-DD1A02A88E48}" type="slidenum">
              <a:rPr lang="en-US" smtClean="0">
                <a:latin typeface="Arial" pitchFamily="34" charset="0"/>
                <a:cs typeface="Arial" pitchFamily="34" charset="0"/>
              </a:rPr>
              <a:pPr/>
              <a:t>16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28596" y="314246"/>
            <a:ext cx="8001056" cy="400110"/>
          </a:xfrm>
          <a:prstGeom prst="rect">
            <a:avLst/>
          </a:prstGeom>
          <a:ln w="28575">
            <a:solidFill>
              <a:schemeClr val="tx1"/>
            </a:solidFill>
            <a:prstDash val="solid"/>
          </a:ln>
        </p:spPr>
        <p:txBody>
          <a:bodyPr wrap="square">
            <a:spAutoFit/>
          </a:bodyPr>
          <a:lstStyle/>
          <a:p>
            <a:pPr marL="692150" indent="-352425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Industrial Output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Highlights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 </a:t>
            </a:r>
          </a:p>
        </p:txBody>
      </p:sp>
      <p:sp>
        <p:nvSpPr>
          <p:cNvPr id="9" name="Rectangle 8"/>
          <p:cNvSpPr/>
          <p:nvPr/>
        </p:nvSpPr>
        <p:spPr>
          <a:xfrm>
            <a:off x="500034" y="1154275"/>
            <a:ext cx="3929090" cy="4708981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342900" indent="-342900" fontAlgn="base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The total industrial output for the 4,033 industrial establishments reached USD 6.8 billion in 2007</a:t>
            </a:r>
          </a:p>
          <a:p>
            <a:pPr marL="342900" indent="-342900" fontAlgn="base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Average output per enterprise: USD 1,686,162 compared to  USD 542,326 in 1998</a:t>
            </a:r>
          </a:p>
          <a:p>
            <a:pPr marL="342900" indent="-342900" fontAlgn="base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Output per worker: USD 82,087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</a:pPr>
            <a:endParaRPr lang="en-US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Largest share in total output </a:t>
            </a:r>
          </a:p>
          <a:p>
            <a:pPr marL="800100" lvl="1" indent="-342900" fontAlgn="base">
              <a:spcBef>
                <a:spcPct val="0"/>
              </a:spcBef>
              <a:buFont typeface="Wingdings" pitchFamily="2" charset="2"/>
              <a:buChar char="§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Food and beverage : 25.7%</a:t>
            </a:r>
          </a:p>
          <a:p>
            <a:pPr marL="800100" lvl="1" indent="-342900" fontAlgn="base">
              <a:spcBef>
                <a:spcPct val="0"/>
              </a:spcBef>
              <a:buFont typeface="Wingdings" pitchFamily="2" charset="2"/>
              <a:buChar char="§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Other non-metallic mineral products : 11.7%</a:t>
            </a:r>
          </a:p>
          <a:p>
            <a:pPr marL="800100" lvl="1" indent="-342900" fontAlgn="base">
              <a:spcBef>
                <a:spcPct val="0"/>
              </a:spcBef>
              <a:buFont typeface="Wingdings" pitchFamily="2" charset="2"/>
              <a:buChar char="§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Metal products: 10.9%</a:t>
            </a:r>
            <a:endParaRPr lang="en-US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00562" y="1154275"/>
            <a:ext cx="3929090" cy="4709160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342900" indent="-34290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Main components of the output : 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lang="en-US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fontAlgn="base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Sales from own production: 93.5%</a:t>
            </a:r>
          </a:p>
          <a:p>
            <a:pPr marL="342900" indent="-342900" fontAlgn="base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Income from industrial and non industrial services: less than 1%</a:t>
            </a:r>
          </a:p>
          <a:p>
            <a:pPr marL="342900" indent="-342900" fontAlgn="base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Variations in stocks for finished products  or in progress: 2.7% </a:t>
            </a:r>
          </a:p>
          <a:p>
            <a:pPr marL="342900" indent="-342900" fontAlgn="base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Value of electricity generated for own consumption: 2.8% of the total output</a:t>
            </a:r>
            <a:endParaRPr lang="en-US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5FD0-CDC4-4B16-A200-DD1A02A88E48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14348" y="314246"/>
            <a:ext cx="7715304" cy="400110"/>
          </a:xfrm>
          <a:prstGeom prst="rect">
            <a:avLst/>
          </a:prstGeom>
          <a:ln w="28575">
            <a:solidFill>
              <a:schemeClr val="tx1"/>
            </a:solidFill>
            <a:prstDash val="solid"/>
          </a:ln>
        </p:spPr>
        <p:txBody>
          <a:bodyPr wrap="square">
            <a:spAutoFit/>
          </a:bodyPr>
          <a:lstStyle/>
          <a:p>
            <a:pPr marL="692150" indent="-352425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Intermediate Consumption 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714348" y="1220323"/>
          <a:ext cx="7715304" cy="4709007"/>
        </p:xfrm>
        <a:graphic>
          <a:graphicData uri="http://schemas.openxmlformats.org/drawingml/2006/table">
            <a:tbl>
              <a:tblPr/>
              <a:tblGrid>
                <a:gridCol w="5929354"/>
                <a:gridCol w="1785950"/>
              </a:tblGrid>
              <a:tr h="57150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</a:rPr>
                        <a:t>Total intermediate consumption </a:t>
                      </a:r>
                      <a:r>
                        <a:rPr lang="en-US" sz="1800" b="1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</a:rPr>
                        <a:t>(Out </a:t>
                      </a:r>
                      <a:r>
                        <a:rPr lang="en-US" sz="1800" b="1" i="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</a:rPr>
                        <a:t>of which </a:t>
                      </a:r>
                      <a:r>
                        <a:rPr lang="en-US" sz="1800" b="1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</a:rPr>
                        <a:t>) </a:t>
                      </a:r>
                      <a:endParaRPr lang="en-US" sz="1800" b="1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</a:rPr>
                        <a:t>USD 4.7 billion</a:t>
                      </a:r>
                      <a:r>
                        <a:rPr lang="en-US" sz="1800" b="0" i="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</a:rPr>
                        <a:t> </a:t>
                      </a:r>
                      <a:endParaRPr lang="en-US" sz="1800" b="1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</a:rPr>
                        <a:t>Expenditures on raw materials and processed inputs 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</a:rPr>
                        <a:t>85.30%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</a:rPr>
                        <a:t>Stock variation 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</a:rPr>
                        <a:t>-3.30%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7203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</a:rPr>
                        <a:t>Share of expenditure on petroleum products for own production of electricity 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</a:rPr>
                        <a:t>4.10%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3911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</a:rPr>
                        <a:t>Share of expenditure on electricity (from EDL) 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</a:rPr>
                        <a:t>1.30%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7834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</a:rPr>
                        <a:t>Share of expenditure on energy products for production 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</a:rPr>
                        <a:t>2.70%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7081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</a:rPr>
                        <a:t>Share of expenditure on maintenance 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</a:rPr>
                        <a:t>2.40%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4218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</a:rPr>
                        <a:t>Share of other expenditures 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</a:rPr>
                        <a:t>7.50%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5FD0-CDC4-4B16-A200-DD1A02A88E48}" type="slidenum">
              <a:rPr lang="en-US" smtClean="0">
                <a:latin typeface="Arial" pitchFamily="34" charset="0"/>
                <a:cs typeface="Arial" pitchFamily="34" charset="0"/>
              </a:rPr>
              <a:pPr/>
              <a:t>18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28596" y="314246"/>
            <a:ext cx="8001056" cy="400110"/>
          </a:xfrm>
          <a:prstGeom prst="rect">
            <a:avLst/>
          </a:prstGeom>
          <a:ln w="28575">
            <a:solidFill>
              <a:schemeClr val="tx1"/>
            </a:solidFill>
            <a:prstDash val="solid"/>
          </a:ln>
        </p:spPr>
        <p:txBody>
          <a:bodyPr wrap="square">
            <a:spAutoFit/>
          </a:bodyPr>
          <a:lstStyle/>
          <a:p>
            <a:pPr marL="692150" indent="-352425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Value Added</a:t>
            </a:r>
          </a:p>
        </p:txBody>
      </p:sp>
      <p:sp>
        <p:nvSpPr>
          <p:cNvPr id="9" name="Rectangle 8"/>
          <p:cNvSpPr/>
          <p:nvPr/>
        </p:nvSpPr>
        <p:spPr>
          <a:xfrm>
            <a:off x="500034" y="1082837"/>
            <a:ext cx="7929618" cy="5047536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342900" indent="-342900" fontAlgn="base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Total industry value added: USD 2.1 billion in 2007</a:t>
            </a:r>
          </a:p>
          <a:p>
            <a:pPr marL="342900" indent="-342900" fontAlgn="base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Ratio of value added to output: 30.4%</a:t>
            </a:r>
          </a:p>
          <a:p>
            <a:pPr marL="342900" indent="-342900" fontAlgn="base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Ratio of value added to output differed according to economic activity. </a:t>
            </a:r>
          </a:p>
          <a:p>
            <a:pPr marL="342900" indent="-342900" fontAlgn="base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Lowest value: coke and refined petroleum products (4.9%) </a:t>
            </a:r>
          </a:p>
          <a:p>
            <a:pPr marL="342900" indent="-342900" fontAlgn="base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Highest value: the mining and quarrying (55.2%)</a:t>
            </a:r>
          </a:p>
          <a:p>
            <a:pPr marL="342900" indent="-342900" fontAlgn="base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Average value-added per worker equaled USD 24,927</a:t>
            </a:r>
          </a:p>
          <a:p>
            <a:pPr marL="342900" indent="-342900" fontAlgn="base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Highest value: electrical machinery and apparatus sector (USD 61,786) compared to (USD 11,749) in the clothing sector and (USD 26,987) in the food and beverage industry</a:t>
            </a:r>
          </a:p>
          <a:p>
            <a:pPr marL="342900" indent="-342900" fontAlgn="base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Ratio of value added to output varied according to the size of enterprises. Enterprises employing more than 250 workers had the greatest contribution to total value-added (26.2%). This contribution was higher than their share of output (21.8%)</a:t>
            </a:r>
            <a:endParaRPr lang="en-US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6510366" y="6284912"/>
            <a:ext cx="2133600" cy="365125"/>
          </a:xfrm>
        </p:spPr>
        <p:txBody>
          <a:bodyPr/>
          <a:lstStyle/>
          <a:p>
            <a:fld id="{D8B65FD0-CDC4-4B16-A200-DD1A02A88E48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00034" y="214290"/>
            <a:ext cx="7786742" cy="400110"/>
          </a:xfrm>
          <a:prstGeom prst="rect">
            <a:avLst/>
          </a:prstGeom>
          <a:ln w="28575">
            <a:solidFill>
              <a:schemeClr val="tx1"/>
            </a:solidFill>
            <a:prstDash val="solid"/>
          </a:ln>
        </p:spPr>
        <p:txBody>
          <a:bodyPr wrap="square">
            <a:spAutoFit/>
          </a:bodyPr>
          <a:lstStyle/>
          <a:p>
            <a:pPr marL="692150" indent="-352425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Industrial</a:t>
            </a:r>
            <a:r>
              <a:rPr lang="en-US" sz="2000" b="1" dirty="0" smtClean="0">
                <a:solidFill>
                  <a:srgbClr val="002060"/>
                </a:solidFill>
                <a:latin typeface="Franklin Gothic Medium" pitchFamily="34" charset="0"/>
                <a:ea typeface="+mj-ea"/>
                <a:cs typeface="Arial" pitchFamily="34" charset="0"/>
              </a:rPr>
              <a:t> 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Activity and Industrial Gross Margin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571472" y="760475"/>
          <a:ext cx="7715304" cy="5644311"/>
        </p:xfrm>
        <a:graphic>
          <a:graphicData uri="http://schemas.openxmlformats.org/drawingml/2006/table">
            <a:tbl>
              <a:tblPr/>
              <a:tblGrid>
                <a:gridCol w="1500198"/>
                <a:gridCol w="2143140"/>
                <a:gridCol w="1071570"/>
                <a:gridCol w="928694"/>
                <a:gridCol w="857256"/>
                <a:gridCol w="1214446"/>
              </a:tblGrid>
              <a:tr h="59682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endParaRPr lang="en-US" sz="1600" i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  <a:ea typeface="Calibri"/>
                        </a:rPr>
                        <a:t>In (000) USD</a:t>
                      </a: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  <a:ea typeface="Calibri"/>
                        </a:rPr>
                        <a:t>In % of industrial output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  <a:ea typeface="Calibri"/>
                        </a:rPr>
                        <a:t>In % </a:t>
                      </a:r>
                      <a:r>
                        <a:rPr lang="en-US" sz="16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  <a:ea typeface="Calibri"/>
                        </a:rPr>
                        <a:t>value-added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20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  <a:ea typeface="Calibri"/>
                        </a:rPr>
                        <a:t>Output</a:t>
                      </a:r>
                      <a:endParaRPr lang="en-US" sz="160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endParaRPr lang="en-US" sz="160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  <a:ea typeface="Calibri"/>
                        </a:rPr>
                        <a:t>6,800,292</a:t>
                      </a: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  <a:ea typeface="Calibri"/>
                        </a:rPr>
                        <a:t>100%</a:t>
                      </a:r>
                      <a:endParaRPr lang="en-US" sz="160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endParaRPr lang="en-US" sz="160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endParaRPr lang="en-US" sz="160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92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endParaRPr lang="en-US" sz="160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  <a:ea typeface="Calibri"/>
                        </a:rPr>
                        <a:t>Value of goods produced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  <a:ea typeface="Calibri"/>
                        </a:rPr>
                        <a:t>6,360,332</a:t>
                      </a: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endParaRPr lang="en-US" sz="160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i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  <a:ea typeface="Calibri"/>
                        </a:rPr>
                        <a:t>93.5%</a:t>
                      </a:r>
                      <a:endParaRPr lang="en-US" sz="16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endParaRPr lang="en-US" sz="160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92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  <a:ea typeface="Calibri"/>
                        </a:rPr>
                        <a:t>Services (industrial and non-industrial)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  <a:ea typeface="Calibri"/>
                        </a:rPr>
                        <a:t>63,624</a:t>
                      </a: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i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  <a:ea typeface="Calibri"/>
                        </a:rPr>
                        <a:t>0.9%</a:t>
                      </a:r>
                      <a:endParaRPr lang="en-US" sz="16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endParaRPr lang="en-US" sz="160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624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  <a:ea typeface="Calibri"/>
                        </a:rPr>
                        <a:t>Intermediate </a:t>
                      </a:r>
                      <a:r>
                        <a:rPr lang="en-US" sz="16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  <a:ea typeface="Calibri"/>
                        </a:rPr>
                        <a:t>Consumption 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  <a:ea typeface="Calibri"/>
                        </a:rPr>
                        <a:t>4,735,290</a:t>
                      </a: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  <a:ea typeface="Calibri"/>
                        </a:rPr>
                        <a:t>69.5%</a:t>
                      </a:r>
                      <a:endParaRPr lang="en-US" sz="160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endParaRPr lang="en-US" sz="16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20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endParaRPr lang="en-US" sz="160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  <a:ea typeface="Calibri"/>
                        </a:rPr>
                        <a:t>Net raw material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fr-FR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  <a:ea typeface="Calibri"/>
                        </a:rPr>
                        <a:t>3,882,518</a:t>
                      </a:r>
                      <a:endParaRPr lang="en-US" sz="16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i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  <a:ea typeface="Calibri"/>
                        </a:rPr>
                        <a:t>57.1%</a:t>
                      </a:r>
                      <a:endParaRPr lang="en-US" sz="16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endParaRPr lang="en-US" sz="160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624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  <a:ea typeface="Calibri"/>
                        </a:rPr>
                        <a:t>Electricity, energy products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  <a:ea typeface="Calibri"/>
                        </a:rPr>
                        <a:t>382,808</a:t>
                      </a: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i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  <a:ea typeface="Calibri"/>
                        </a:rPr>
                        <a:t>5.6%</a:t>
                      </a:r>
                      <a:endParaRPr lang="en-US" sz="16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92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endParaRPr lang="en-US" sz="160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  <a:ea typeface="Calibri"/>
                        </a:rPr>
                        <a:t>Services and other operating costs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  <a:ea typeface="Calibri"/>
                        </a:rPr>
                        <a:t>                                         </a:t>
                      </a:r>
                    </a:p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  <a:ea typeface="Calibri"/>
                        </a:rPr>
                        <a:t>469,963</a:t>
                      </a: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endParaRPr lang="en-US" sz="160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i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  <a:ea typeface="Calibri"/>
                        </a:rPr>
                        <a:t>6.9%</a:t>
                      </a:r>
                      <a:endParaRPr lang="en-US" sz="16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endParaRPr lang="en-US" sz="160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20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  <a:ea typeface="Calibri"/>
                        </a:rPr>
                        <a:t>Value Added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  <a:ea typeface="Calibri"/>
                        </a:rPr>
                        <a:t>2,065,002</a:t>
                      </a: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  <a:ea typeface="Calibri"/>
                        </a:rPr>
                        <a:t>30.4%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endParaRPr lang="en-US" sz="16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endParaRPr lang="en-US" sz="160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20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endParaRPr lang="en-US" sz="160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  <a:ea typeface="Calibri"/>
                        </a:rPr>
                        <a:t>Wages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  <a:ea typeface="Calibri"/>
                        </a:rPr>
                        <a:t>548,203</a:t>
                      </a: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endParaRPr lang="en-US" sz="160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i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  <a:ea typeface="Calibri"/>
                        </a:rPr>
                        <a:t>8.1%</a:t>
                      </a:r>
                      <a:endParaRPr lang="en-US" sz="16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</a:pPr>
                      <a:r>
                        <a:rPr lang="fr-FR" sz="1600" b="1" i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  <a:ea typeface="Calibri"/>
                        </a:rPr>
                        <a:t>26.5%</a:t>
                      </a:r>
                      <a:endParaRPr lang="en-US" sz="160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20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endParaRPr lang="en-US" sz="160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  <a:ea typeface="Calibri"/>
                        </a:rPr>
                        <a:t>Depreciation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  <a:ea typeface="Calibri"/>
                        </a:rPr>
                        <a:t>299,642</a:t>
                      </a: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i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  <a:ea typeface="Calibri"/>
                        </a:rPr>
                        <a:t>4.4%</a:t>
                      </a:r>
                      <a:endParaRPr lang="en-US" sz="16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</a:pPr>
                      <a:r>
                        <a:rPr lang="fr-FR" sz="1600" b="1" i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  <a:ea typeface="Calibri"/>
                        </a:rPr>
                        <a:t>14.5%</a:t>
                      </a:r>
                      <a:endParaRPr lang="en-US" sz="160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20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endParaRPr lang="en-US" sz="160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  <a:ea typeface="Calibri"/>
                        </a:rPr>
                        <a:t>Interest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  <a:ea typeface="Calibri"/>
                        </a:rPr>
                        <a:t>158,169</a:t>
                      </a: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i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  <a:ea typeface="Calibri"/>
                        </a:rPr>
                        <a:t>2.3%</a:t>
                      </a:r>
                      <a:endParaRPr lang="en-US" sz="16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</a:pPr>
                      <a:r>
                        <a:rPr lang="fr-FR" sz="1600" b="1" i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  <a:ea typeface="Calibri"/>
                        </a:rPr>
                        <a:t>7.7%</a:t>
                      </a:r>
                      <a:endParaRPr lang="en-US" sz="160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92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  <a:ea typeface="Calibri"/>
                        </a:rPr>
                        <a:t>Gross industrial </a:t>
                      </a:r>
                      <a:r>
                        <a:rPr lang="en-US" sz="16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  <a:ea typeface="Calibri"/>
                        </a:rPr>
                        <a:t>margin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  <a:ea typeface="Calibri"/>
                        </a:rPr>
                        <a:t>                                                             1,058,988 </a:t>
                      </a:r>
                      <a:endParaRPr lang="en-US" sz="16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  <a:ea typeface="Calibri"/>
                        </a:rPr>
                        <a:t>15.6%</a:t>
                      </a:r>
                      <a:endParaRPr lang="en-US" sz="16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</a:pPr>
                      <a:r>
                        <a:rPr lang="fr-FR" sz="1600" b="1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/>
                          <a:ea typeface="Calibri"/>
                        </a:rPr>
                        <a:t>51.3%</a:t>
                      </a:r>
                      <a:endParaRPr lang="en-US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/>
                        <a:ea typeface="Calibri"/>
                      </a:endParaRPr>
                    </a:p>
                  </a:txBody>
                  <a:tcPr marL="64150" marR="641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71500" y="1148348"/>
            <a:ext cx="8001000" cy="923330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In 2008, the Ministry of Industry,  with the support of the Association of the Lebanese Industrialists (ALI) and the UNIDO,  launched a new study to assess the industrial sector’s performance.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5FD0-CDC4-4B16-A200-DD1A02A88E48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71500" y="357166"/>
            <a:ext cx="8001000" cy="400110"/>
          </a:xfrm>
          <a:prstGeom prst="rect">
            <a:avLst/>
          </a:prstGeom>
          <a:ln w="28575">
            <a:solidFill>
              <a:schemeClr val="tx1"/>
            </a:solidFill>
            <a:prstDash val="solid"/>
          </a:ln>
        </p:spPr>
        <p:txBody>
          <a:bodyPr wrap="square">
            <a:spAutoFit/>
          </a:bodyPr>
          <a:lstStyle/>
          <a:p>
            <a:pPr marL="692150" indent="-352425" fontAlgn="base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</a:pP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Main Objectives</a:t>
            </a:r>
          </a:p>
        </p:txBody>
      </p:sp>
      <p:sp>
        <p:nvSpPr>
          <p:cNvPr id="6" name="Rectangle 5"/>
          <p:cNvSpPr/>
          <p:nvPr/>
        </p:nvSpPr>
        <p:spPr>
          <a:xfrm>
            <a:off x="571500" y="2473479"/>
            <a:ext cx="8001000" cy="3170099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The study’s main objective was to :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692150" indent="-352425" fontAlgn="base">
              <a:spcBef>
                <a:spcPct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Conduct a census covering the large and medium industrial establishments (5 workers and more)</a:t>
            </a:r>
          </a:p>
          <a:p>
            <a:pPr marL="692150" indent="-352425" fontAlgn="base">
              <a:spcBef>
                <a:spcPct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Collect descriptive and quantitative data on number and location of establishments, number of persons employed, compensation of employees, value of production and sales, input costs, energy expenses, inventory, investments, etc.</a:t>
            </a:r>
          </a:p>
          <a:p>
            <a:pPr marL="692150" indent="-352425" fontAlgn="base">
              <a:spcBef>
                <a:spcPct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In a second phase, and based on this data collection, the Ministry will launch a national debate to initiate a new industrial strategy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5FD0-CDC4-4B16-A200-DD1A02A88E48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28596" y="242808"/>
            <a:ext cx="8001056" cy="400110"/>
          </a:xfrm>
          <a:prstGeom prst="rect">
            <a:avLst/>
          </a:prstGeom>
          <a:ln w="28575">
            <a:solidFill>
              <a:schemeClr val="tx1"/>
            </a:solidFill>
            <a:prstDash val="solid"/>
          </a:ln>
        </p:spPr>
        <p:txBody>
          <a:bodyPr wrap="square">
            <a:spAutoFit/>
          </a:bodyPr>
          <a:lstStyle/>
          <a:p>
            <a:pPr marL="692150" indent="-352425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Salaries </a:t>
            </a:r>
          </a:p>
        </p:txBody>
      </p:sp>
      <p:sp>
        <p:nvSpPr>
          <p:cNvPr id="9" name="Rectangle 8"/>
          <p:cNvSpPr/>
          <p:nvPr/>
        </p:nvSpPr>
        <p:spPr>
          <a:xfrm>
            <a:off x="500034" y="894782"/>
            <a:ext cx="7929618" cy="5170646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342900" indent="-342900" fontAlgn="base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Total salaries (including social contributions): USD 548 million</a:t>
            </a:r>
          </a:p>
          <a:p>
            <a:pPr marL="342900" indent="-342900" fontAlgn="base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Average salary of a permanent employee: USD 7,492</a:t>
            </a:r>
          </a:p>
          <a:p>
            <a:pPr marL="342900" indent="-342900" fontAlgn="base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Salaries varied by enterprise size. Average salary per employee is lowest in the small enterprises (USD 5,895) and highest in larger ones (USD 9,494)</a:t>
            </a:r>
          </a:p>
          <a:p>
            <a:pPr marL="342900" indent="-342900" fontAlgn="base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Salaries varied by region. The lowest average salary per employee is in </a:t>
            </a:r>
            <a:r>
              <a:rPr lang="en-US" b="1" dirty="0" err="1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Nabatiyeh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 (USD 4,580) and the highest is in Mount Lebanon (USD 8,039)</a:t>
            </a:r>
          </a:p>
          <a:p>
            <a:pPr marL="342900" indent="-342900" fontAlgn="base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Salaries are not homogeneous across economic activities </a:t>
            </a:r>
          </a:p>
          <a:p>
            <a:pPr marL="342900" indent="-342900" fontAlgn="base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Salary per employee is lower than average in the food and beverage (USD 6,959), furniture (USD 6,561) and clothing (USD 5,131)</a:t>
            </a:r>
          </a:p>
          <a:p>
            <a:pPr marL="342900" indent="-342900" fontAlgn="base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Salary per employee is higher than the average in the other non-metallic mineral products (USD 7,876), the printed matter and recorded media (USD 8,722) and electrical machinery and apparatus (USD 8,220)</a:t>
            </a:r>
            <a:endParaRPr lang="en-US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5FD0-CDC4-4B16-A200-DD1A02A88E48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71500" y="314246"/>
            <a:ext cx="8001000" cy="400110"/>
          </a:xfrm>
          <a:prstGeom prst="rect">
            <a:avLst/>
          </a:prstGeom>
          <a:ln w="28575">
            <a:solidFill>
              <a:schemeClr val="tx1"/>
            </a:solidFill>
            <a:prstDash val="solid"/>
          </a:ln>
        </p:spPr>
        <p:txBody>
          <a:bodyPr wrap="square">
            <a:spAutoFit/>
          </a:bodyPr>
          <a:lstStyle/>
          <a:p>
            <a:pPr marL="692150" indent="-352425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Fixed Assets </a:t>
            </a:r>
          </a:p>
        </p:txBody>
      </p:sp>
      <p:sp>
        <p:nvSpPr>
          <p:cNvPr id="6" name="Rectangle 5"/>
          <p:cNvSpPr/>
          <p:nvPr/>
        </p:nvSpPr>
        <p:spPr>
          <a:xfrm>
            <a:off x="520690" y="1145805"/>
            <a:ext cx="8051837" cy="3354765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At the end of 2007, total industrial fixed assets are estimated at USD 4 billion out of which :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lang="en-US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573088" indent="-341313" fontAlgn="base">
              <a:spcAft>
                <a:spcPts val="1200"/>
              </a:spcAft>
              <a:buFont typeface="Wingdings" pitchFamily="2" charset="2"/>
              <a:buChar char="Ø"/>
            </a:pPr>
            <a:r>
              <a:rPr lang="en-US" b="1" i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Land: 19.8%</a:t>
            </a:r>
          </a:p>
          <a:p>
            <a:pPr marL="573088" indent="-341313" fontAlgn="base">
              <a:spcAft>
                <a:spcPts val="1200"/>
              </a:spcAft>
              <a:buFont typeface="Wingdings" pitchFamily="2" charset="2"/>
              <a:buChar char="Ø"/>
            </a:pPr>
            <a:r>
              <a:rPr lang="en-US" b="1" i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Buildings and other construction: 24.3%</a:t>
            </a:r>
          </a:p>
          <a:p>
            <a:pPr marL="573088" indent="-341313" fontAlgn="base">
              <a:spcAft>
                <a:spcPts val="1200"/>
              </a:spcAft>
              <a:buFont typeface="Wingdings" pitchFamily="2" charset="2"/>
              <a:buChar char="Ø"/>
            </a:pPr>
            <a:r>
              <a:rPr lang="en-US" b="1" i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Transport equipment :  4.0%	</a:t>
            </a:r>
          </a:p>
          <a:p>
            <a:pPr marL="573088" indent="-341313" fontAlgn="base">
              <a:spcAft>
                <a:spcPts val="1200"/>
              </a:spcAft>
              <a:buFont typeface="Wingdings" pitchFamily="2" charset="2"/>
              <a:buChar char="Ø"/>
            </a:pPr>
            <a:r>
              <a:rPr lang="en-US" b="1" i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Computers and software:   1.2% </a:t>
            </a:r>
          </a:p>
          <a:p>
            <a:pPr marL="573088" indent="-341313" fontAlgn="base">
              <a:spcAft>
                <a:spcPts val="1200"/>
              </a:spcAft>
              <a:buFont typeface="Wingdings" pitchFamily="2" charset="2"/>
              <a:buChar char="Ø"/>
            </a:pPr>
            <a:r>
              <a:rPr lang="en-US" b="1" i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Machinery and equipment:  45.5% </a:t>
            </a:r>
          </a:p>
          <a:p>
            <a:pPr marL="573088" indent="-341313" fontAlgn="base">
              <a:spcAft>
                <a:spcPts val="1200"/>
              </a:spcAft>
              <a:buFont typeface="Wingdings" pitchFamily="2" charset="2"/>
              <a:buChar char="Ø"/>
            </a:pPr>
            <a:r>
              <a:rPr lang="en-US" b="1" i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Other fixed assets: 5%  </a:t>
            </a:r>
            <a:endParaRPr lang="en-US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5FD0-CDC4-4B16-A200-DD1A02A88E48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71500" y="314246"/>
            <a:ext cx="8001000" cy="400110"/>
          </a:xfrm>
          <a:prstGeom prst="rect">
            <a:avLst/>
          </a:prstGeom>
          <a:ln w="28575">
            <a:solidFill>
              <a:schemeClr val="tx1"/>
            </a:solidFill>
            <a:prstDash val="solid"/>
          </a:ln>
        </p:spPr>
        <p:txBody>
          <a:bodyPr wrap="square">
            <a:spAutoFit/>
          </a:bodyPr>
          <a:lstStyle/>
          <a:p>
            <a:pPr marL="692150" indent="-352425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Fixed Assets  by Type of Investment</a:t>
            </a:r>
          </a:p>
        </p:txBody>
      </p:sp>
      <p:pic>
        <p:nvPicPr>
          <p:cNvPr id="563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1071546"/>
            <a:ext cx="8072495" cy="542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5FD0-CDC4-4B16-A200-DD1A02A88E48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00034" y="492352"/>
            <a:ext cx="8143932" cy="400110"/>
          </a:xfrm>
          <a:prstGeom prst="rect">
            <a:avLst/>
          </a:prstGeom>
          <a:ln w="28575">
            <a:solidFill>
              <a:schemeClr val="tx1"/>
            </a:solidFill>
            <a:prstDash val="solid"/>
          </a:ln>
        </p:spPr>
        <p:txBody>
          <a:bodyPr wrap="square">
            <a:spAutoFit/>
          </a:bodyPr>
          <a:lstStyle/>
          <a:p>
            <a:pPr marL="692150" indent="-352425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Fixed Assets by Region 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428596" y="1063854"/>
          <a:ext cx="8143931" cy="4865476"/>
        </p:xfrm>
        <a:graphic>
          <a:graphicData uri="http://schemas.openxmlformats.org/drawingml/2006/table">
            <a:tbl>
              <a:tblPr/>
              <a:tblGrid>
                <a:gridCol w="1090705"/>
                <a:gridCol w="719058"/>
                <a:gridCol w="904881"/>
                <a:gridCol w="904881"/>
                <a:gridCol w="980288"/>
                <a:gridCol w="780999"/>
                <a:gridCol w="1017991"/>
                <a:gridCol w="872564"/>
                <a:gridCol w="872564"/>
              </a:tblGrid>
              <a:tr h="71988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</a:pPr>
                      <a:r>
                        <a:rPr lang="en-US" sz="1400" b="1" i="1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Beirut</a:t>
                      </a:r>
                      <a:endParaRPr lang="en-US" sz="1400" b="1" i="1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</a:pPr>
                      <a:r>
                        <a:rPr lang="en-US" sz="1400" b="1" i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Mount Lebanon</a:t>
                      </a:r>
                      <a:endParaRPr lang="en-US" sz="1400" b="1" i="1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</a:pPr>
                      <a:r>
                        <a:rPr lang="en-US" sz="1400" b="1" i="1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North Lebanon</a:t>
                      </a:r>
                      <a:endParaRPr lang="en-US" sz="1400" b="1" i="1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</a:pPr>
                      <a:r>
                        <a:rPr lang="en-US" sz="1400" b="1" i="1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South Lebanon</a:t>
                      </a:r>
                      <a:endParaRPr lang="en-US" sz="1400" b="1" i="1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1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Bekaa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1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Nabatiyeh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1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1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Value assets </a:t>
                      </a:r>
                      <a:r>
                        <a:rPr lang="en-US" sz="1400" b="1" i="1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(000)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="1" i="1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USD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723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Land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2.40%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56.20%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22.10%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3.20%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15.60%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0.40%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793,286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723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Building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4.10%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58.60%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13.30%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5.20%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18.20%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0.70%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973,298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723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Machinery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2.90%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63.50%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18.90%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2.70%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11.30%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0.70%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1,818,707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723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Vehicles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3.60%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57.40%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9.40%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7.70%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19.50%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2.30%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161,135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723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Computers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4.90%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81.20%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5.70%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2.00%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5.80%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0.30%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46,953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988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Environmental equipment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4.80%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64.20%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7.20%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6.50%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15.90%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1.40%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5,145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723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Other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8.60%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67.20%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17.80%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1.10%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5.10%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0.10%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200,196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454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Total value of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assets  (000) USD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137,619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2,439,769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702,426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140,828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551,970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26,109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3,998,720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6744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Total Output </a:t>
                      </a: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(000) USD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492,719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4,454,395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790,777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323,046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679,913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59,441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6,800,292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454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Output ( % of total)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7.20%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65.50%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11.60%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4.80%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10.00%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0.90%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100%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5FD0-CDC4-4B16-A200-DD1A02A88E48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71500" y="314246"/>
            <a:ext cx="8001000" cy="400110"/>
          </a:xfrm>
          <a:prstGeom prst="rect">
            <a:avLst/>
          </a:prstGeom>
          <a:ln w="28575">
            <a:solidFill>
              <a:schemeClr val="tx1"/>
            </a:solidFill>
            <a:prstDash val="solid"/>
          </a:ln>
        </p:spPr>
        <p:txBody>
          <a:bodyPr wrap="square">
            <a:spAutoFit/>
          </a:bodyPr>
          <a:lstStyle/>
          <a:p>
            <a:pPr marL="692150" indent="-352425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Gross Fixed Capital Formation </a:t>
            </a:r>
          </a:p>
        </p:txBody>
      </p:sp>
      <p:sp>
        <p:nvSpPr>
          <p:cNvPr id="6" name="Rectangle 5"/>
          <p:cNvSpPr/>
          <p:nvPr/>
        </p:nvSpPr>
        <p:spPr>
          <a:xfrm>
            <a:off x="571500" y="1094133"/>
            <a:ext cx="8001000" cy="3708708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342900" indent="-342900" fontAlgn="base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Total gross fixed capital formation (G.F.C.F.) amounted to USD 296 million in 2007</a:t>
            </a:r>
          </a:p>
          <a:p>
            <a:pPr marL="342900" indent="-342900" fontAlgn="base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Machines represent the largest share of G.F.C.F. (69.4%) and equipment for environment protection the smallest (0.1%)</a:t>
            </a:r>
          </a:p>
          <a:p>
            <a:pPr marL="365760" indent="-342900" fontAlgn="base"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 Small companies employing between 5 and 9 workers have the lowest share of total gross fixed capital formation (3.1%). </a:t>
            </a:r>
          </a:p>
          <a:p>
            <a:pPr marL="365760" indent="-342900" fontAlgn="base"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Companies employing more than 250 workers has the highest share (36.5%) </a:t>
            </a:r>
          </a:p>
          <a:p>
            <a:pPr marL="365760" indent="-342900" fontAlgn="base"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The majority of G.F.C.F. is realized in two regions: North Lebanon (43.0%) and Mount Lebanon (45.6%)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5FD0-CDC4-4B16-A200-DD1A02A88E48}" type="slidenum">
              <a:rPr lang="en-US" smtClean="0"/>
              <a:pPr/>
              <a:t>25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1071546"/>
            <a:ext cx="8001057" cy="542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571500" y="314246"/>
            <a:ext cx="8001000" cy="400110"/>
          </a:xfrm>
          <a:prstGeom prst="rect">
            <a:avLst/>
          </a:prstGeom>
          <a:ln w="28575">
            <a:solidFill>
              <a:schemeClr val="tx1"/>
            </a:solidFill>
            <a:prstDash val="solid"/>
          </a:ln>
        </p:spPr>
        <p:txBody>
          <a:bodyPr wrap="square">
            <a:spAutoFit/>
          </a:bodyPr>
          <a:lstStyle/>
          <a:p>
            <a:pPr marL="692150" indent="-352425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Gross Fixed Capital Formation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5FD0-CDC4-4B16-A200-DD1A02A88E48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71500" y="314246"/>
            <a:ext cx="8001000" cy="400110"/>
          </a:xfrm>
          <a:prstGeom prst="rect">
            <a:avLst/>
          </a:prstGeom>
          <a:ln w="28575">
            <a:solidFill>
              <a:schemeClr val="tx1"/>
            </a:solidFill>
            <a:prstDash val="solid"/>
          </a:ln>
        </p:spPr>
        <p:txBody>
          <a:bodyPr wrap="square">
            <a:spAutoFit/>
          </a:bodyPr>
          <a:lstStyle/>
          <a:p>
            <a:pPr marL="692150" indent="-352425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Main industrial Aggregates </a:t>
            </a:r>
          </a:p>
        </p:txBody>
      </p:sp>
      <p:pic>
        <p:nvPicPr>
          <p:cNvPr id="7270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1000108"/>
            <a:ext cx="8001056" cy="5572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5FD0-CDC4-4B16-A200-DD1A02A88E48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71471" y="314246"/>
            <a:ext cx="8072494" cy="400110"/>
          </a:xfrm>
          <a:prstGeom prst="rect">
            <a:avLst/>
          </a:prstGeom>
          <a:ln w="28575">
            <a:solidFill>
              <a:schemeClr val="tx1"/>
            </a:solidFill>
            <a:prstDash val="solid"/>
          </a:ln>
        </p:spPr>
        <p:txBody>
          <a:bodyPr wrap="square">
            <a:spAutoFit/>
          </a:bodyPr>
          <a:lstStyle/>
          <a:p>
            <a:pPr marL="692150" indent="-352425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Geographical  Distribution by  Caza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71471" y="1000108"/>
          <a:ext cx="8072495" cy="5236531"/>
        </p:xfrm>
        <a:graphic>
          <a:graphicData uri="http://schemas.openxmlformats.org/drawingml/2006/table">
            <a:tbl>
              <a:tblPr/>
              <a:tblGrid>
                <a:gridCol w="1000132"/>
                <a:gridCol w="1005188"/>
                <a:gridCol w="780066"/>
                <a:gridCol w="1040087"/>
                <a:gridCol w="792672"/>
                <a:gridCol w="1027481"/>
                <a:gridCol w="780066"/>
                <a:gridCol w="953413"/>
                <a:gridCol w="693390"/>
              </a:tblGrid>
              <a:tr h="76394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Caza</a:t>
                      </a: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Nb. of </a:t>
                      </a:r>
                      <a:r>
                        <a:rPr lang="en-US" sz="14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establish</a:t>
                      </a: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As % of total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Workforce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As % of total</a:t>
                      </a: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Area m</a:t>
                      </a:r>
                      <a:r>
                        <a:rPr lang="en-US" sz="1400" b="1" baseline="30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As % of total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Output (000$)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As % of total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6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Matn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1,101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27.3%</a:t>
                      </a: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21,136</a:t>
                      </a: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25.5%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1,497,970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12.9%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1,546,303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22.7%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35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Zahleh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337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8.4%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8,056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9.7%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1,150,582</a:t>
                      </a: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9.9%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463,106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6.8%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35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Aaley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189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4.7%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7,900</a:t>
                      </a: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9.5%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574,827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5.0%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881,481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13.0%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35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Kessrwan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173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4.3%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7,092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8.6%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622,907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5.4%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644,138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9.5%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35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Baabda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340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8.4%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6,504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7.9%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536,820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4.6%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368,623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5.4%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35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Jbeil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131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3.2%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5,224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6.3%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816,220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7.0%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801,827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11.8%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29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Beirut</a:t>
                      </a: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239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5.9%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4,509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5.4%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231,399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2.0%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492,719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7.2%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35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Baalbeck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334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8.3%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4,069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4.9%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1,218,367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10.5%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163,375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2.4%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35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Saida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253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6.3%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3,335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4.0%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243,143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2.1%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263,885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3.9%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35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Chouf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76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1.9%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2,567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3.1%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1,352,733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11.7%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212,024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3.1%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39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Tripoli</a:t>
                      </a: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149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3.7%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2,322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2.8%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79,475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0.7%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67,294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1.0%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35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Batroun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38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0.9%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1,928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2.3%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1,950,174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16.8%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505,006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7.4%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70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Other Cazas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673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16.7%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8,205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9.9%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1,326,342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10.6%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 i="1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390,512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5.7%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38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Total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4,033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100%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82,843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100.0%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11,600,959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100%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rgbClr val="00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6,800,292</a:t>
                      </a:r>
                      <a:endParaRPr lang="en-US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100%</a:t>
                      </a:r>
                      <a:endParaRPr lang="en-US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262" marR="642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28596" y="1122651"/>
            <a:ext cx="7815812" cy="3877985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339725" indent="-339725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US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339725" indent="-339725" fontAlgn="base">
              <a:spcBef>
                <a:spcPts val="120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The database for the survey was prepared from different sources including information from previous surveys and from registers of the </a:t>
            </a:r>
            <a:r>
              <a:rPr lang="en-US" b="1" dirty="0" err="1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MoI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, as well as from records of the Association of the Lebanese Industrialists (ALI) and other line ministries and organizations </a:t>
            </a:r>
          </a:p>
          <a:p>
            <a:pPr marL="339725" indent="-339725" fontAlgn="base">
              <a:spcBef>
                <a:spcPts val="120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The data base was enriched by additional manufacturing establishments administered by other ministries, such as pharmaceutical products or stone quarry</a:t>
            </a:r>
          </a:p>
          <a:p>
            <a:pPr marL="339725" indent="-339725" fontAlgn="base">
              <a:spcBef>
                <a:spcPts val="120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At the same time, the field surveyors were asked to address local authorities and to visit all industrial zones of the country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dirty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5FD0-CDC4-4B16-A200-DD1A02A88E48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3131" y="314246"/>
            <a:ext cx="7786742" cy="400110"/>
          </a:xfrm>
          <a:prstGeom prst="rect">
            <a:avLst/>
          </a:prstGeom>
          <a:ln w="28575">
            <a:solidFill>
              <a:schemeClr val="tx1"/>
            </a:solidFill>
            <a:prstDash val="solid"/>
          </a:ln>
        </p:spPr>
        <p:txBody>
          <a:bodyPr wrap="square">
            <a:spAutoFit/>
          </a:bodyPr>
          <a:lstStyle/>
          <a:p>
            <a:pPr marL="692150" indent="-352425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Database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5FD0-CDC4-4B16-A200-DD1A02A88E48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42910" y="314246"/>
            <a:ext cx="7858180" cy="400110"/>
          </a:xfrm>
          <a:prstGeom prst="rect">
            <a:avLst/>
          </a:prstGeom>
          <a:ln w="28575">
            <a:solidFill>
              <a:schemeClr val="tx1"/>
            </a:solidFill>
            <a:prstDash val="solid"/>
          </a:ln>
        </p:spPr>
        <p:txBody>
          <a:bodyPr wrap="square">
            <a:spAutoFit/>
          </a:bodyPr>
          <a:lstStyle/>
          <a:p>
            <a:pPr marL="692150" indent="-352425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Outline</a:t>
            </a:r>
          </a:p>
        </p:txBody>
      </p:sp>
      <p:sp>
        <p:nvSpPr>
          <p:cNvPr id="7" name="Rectangle 6"/>
          <p:cNvSpPr/>
          <p:nvPr/>
        </p:nvSpPr>
        <p:spPr>
          <a:xfrm>
            <a:off x="714347" y="1116015"/>
            <a:ext cx="3716191" cy="4047262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 tIns="0" bIns="0">
            <a:spAutoFit/>
          </a:bodyPr>
          <a:lstStyle/>
          <a:p>
            <a:pPr marL="342900" indent="-342900" fontAlgn="base">
              <a:spcBef>
                <a:spcPct val="0"/>
              </a:spcBef>
              <a:spcAft>
                <a:spcPct val="0"/>
              </a:spcAft>
            </a:pPr>
            <a:endParaRPr lang="en-US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Section 1 – Main Features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</a:pPr>
            <a:endParaRPr lang="en-US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854075" lvl="1" indent="-396875" fontAlgn="base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1600" b="1" i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Number of units</a:t>
            </a:r>
          </a:p>
          <a:p>
            <a:pPr marL="854075" lvl="1" indent="-396875" fontAlgn="base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1600" b="1" i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Location </a:t>
            </a:r>
          </a:p>
          <a:p>
            <a:pPr marL="854075" lvl="1" indent="-396875" fontAlgn="base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1600" b="1" i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Size  of establishments</a:t>
            </a:r>
          </a:p>
          <a:p>
            <a:pPr marL="854075" lvl="1" indent="-396875" fontAlgn="base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1600" b="1" i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Workforce and its profile </a:t>
            </a:r>
          </a:p>
          <a:p>
            <a:pPr marL="854075" lvl="1" indent="-396875" fontAlgn="base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1600" b="1" i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Working area</a:t>
            </a:r>
          </a:p>
          <a:p>
            <a:pPr marL="854075" lvl="1" indent="-396875" fontAlgn="base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1600" b="1" i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Legal status and year of establishment</a:t>
            </a:r>
          </a:p>
          <a:p>
            <a:pPr marL="854075" lvl="1" indent="-396875" fontAlgn="base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1600" b="1" i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Adherence to a professional association</a:t>
            </a:r>
            <a:endParaRPr lang="en-US" sz="1600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713461" y="1116016"/>
            <a:ext cx="3859067" cy="4027496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 tIns="0" bIns="0">
            <a:spAutoFit/>
          </a:bodyPr>
          <a:lstStyle/>
          <a:p>
            <a:pPr marL="461963" indent="-461963" fontAlgn="base">
              <a:spcBef>
                <a:spcPct val="0"/>
              </a:spcBef>
              <a:spcAft>
                <a:spcPct val="0"/>
              </a:spcAft>
            </a:pPr>
            <a:endParaRPr lang="en-US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461963" indent="-461963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Section 2 – Quantitative Analysis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854075" lvl="1" indent="-396875" fontAlgn="base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1600" b="1" i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Industrial output</a:t>
            </a:r>
          </a:p>
          <a:p>
            <a:pPr marL="854075" lvl="1" indent="-396875" fontAlgn="base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1600" b="1" i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Intermediate consumption</a:t>
            </a:r>
          </a:p>
          <a:p>
            <a:pPr marL="854075" lvl="1" indent="-396875" fontAlgn="base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1600" b="1" i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Value added</a:t>
            </a:r>
          </a:p>
          <a:p>
            <a:pPr marL="854075" lvl="1" indent="-396875" fontAlgn="base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1600" b="1" i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Assets</a:t>
            </a:r>
          </a:p>
          <a:p>
            <a:pPr marL="854075" lvl="1" indent="-396875" fontAlgn="base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1600" b="1" i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Gross fixed capital formation</a:t>
            </a:r>
          </a:p>
          <a:p>
            <a:pPr marL="854075" lvl="1" indent="-396875" fontAlgn="base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1600" b="1" i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Salaries</a:t>
            </a:r>
          </a:p>
          <a:p>
            <a:pPr marL="396875" indent="-396875" fontAlgn="base">
              <a:spcBef>
                <a:spcPts val="600"/>
              </a:spcBef>
              <a:spcAft>
                <a:spcPts val="600"/>
              </a:spcAft>
            </a:pPr>
            <a:endParaRPr lang="en-US" sz="1600" b="1" i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396875" indent="-396875" fontAlgn="base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endParaRPr lang="en-US" sz="1600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5FD0-CDC4-4B16-A200-DD1A02A88E48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28662" y="3136613"/>
            <a:ext cx="72866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 algn="ctr"/>
            <a:r>
              <a:rPr lang="en-US" sz="32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Section 1 - Main Features</a:t>
            </a:r>
            <a:endParaRPr lang="en-US" sz="3200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28596" y="1085096"/>
            <a:ext cx="7815812" cy="5201424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85750" indent="-285750" fontAlgn="base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According to the 2007 census results, Lebanon’s industrial sector counts 4,033 establishments, with 5 workers and more. This total excludes :</a:t>
            </a:r>
          </a:p>
          <a:p>
            <a:pPr marL="285750" indent="-285750" fontAlgn="base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198 establishments that did not cooperate with surveyors, </a:t>
            </a:r>
          </a:p>
          <a:p>
            <a:pPr marL="285750" indent="-285750" fontAlgn="base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The Tobacco public monopoly, </a:t>
            </a:r>
          </a:p>
          <a:p>
            <a:pPr marL="285750" indent="-285750" fontAlgn="base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Public water and power establishments </a:t>
            </a:r>
          </a:p>
          <a:p>
            <a:pPr marL="285750" indent="-285750" fontAlgn="base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Construction activities.</a:t>
            </a:r>
          </a:p>
          <a:p>
            <a:pPr marL="285750" indent="-285750" fontAlgn="base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Industrial establishments registered after December 2007</a:t>
            </a:r>
            <a:endParaRPr lang="en-US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285750" indent="-285750" fontAlgn="base">
              <a:spcBef>
                <a:spcPct val="0"/>
              </a:spcBef>
              <a:spcAft>
                <a:spcPts val="1200"/>
              </a:spcAft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Industrial establishments with less than 4 workers and with low fixed assets and sales, were considered as handicraft activities, and therefore were not included in this study.</a:t>
            </a:r>
          </a:p>
          <a:p>
            <a:pPr marL="285750" indent="-285750" fontAlgn="base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endParaRPr lang="en-US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4763" indent="-4763" fontAlgn="base">
              <a:spcBef>
                <a:spcPct val="0"/>
              </a:spcBef>
              <a:spcAft>
                <a:spcPct val="0"/>
              </a:spcAft>
            </a:pPr>
            <a:endParaRPr lang="en-US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461963" lvl="1" indent="-4763" fontAlgn="base">
              <a:spcBef>
                <a:spcPct val="0"/>
              </a:spcBef>
              <a:spcAft>
                <a:spcPct val="0"/>
              </a:spcAft>
            </a:pPr>
            <a:endParaRPr lang="en-US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5FD0-CDC4-4B16-A200-DD1A02A88E48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28596" y="314246"/>
            <a:ext cx="7786742" cy="400110"/>
          </a:xfrm>
          <a:prstGeom prst="rect">
            <a:avLst/>
          </a:prstGeom>
          <a:ln w="28575">
            <a:solidFill>
              <a:schemeClr val="tx1"/>
            </a:solidFill>
            <a:prstDash val="solid"/>
          </a:ln>
        </p:spPr>
        <p:txBody>
          <a:bodyPr wrap="square">
            <a:spAutoFit/>
          </a:bodyPr>
          <a:lstStyle/>
          <a:p>
            <a:pPr marL="692150" indent="-352425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Number of Industries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92656" y="1165032"/>
            <a:ext cx="7836996" cy="1046440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61963" lvl="1" indent="-4763" fontAlgn="base">
              <a:spcBef>
                <a:spcPct val="0"/>
              </a:spcBef>
              <a:spcAft>
                <a:spcPct val="0"/>
              </a:spcAft>
            </a:pPr>
            <a:endParaRPr lang="en-US" sz="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4763" indent="-4763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Industrial units are not evenly distributed over the Lebanese territory. However the rural areas host an important number of large industrial operators</a:t>
            </a:r>
            <a:r>
              <a:rPr lang="en-US" b="1" dirty="0" smtClean="0">
                <a:solidFill>
                  <a:srgbClr val="002060"/>
                </a:solidFill>
                <a:latin typeface="Franklin Gothic Medium" pitchFamily="34" charset="0"/>
                <a:cs typeface="Arial" pitchFamily="34" charset="0"/>
              </a:rPr>
              <a:t>.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5FD0-CDC4-4B16-A200-DD1A02A88E48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07191" y="407732"/>
            <a:ext cx="7822461" cy="400110"/>
          </a:xfrm>
          <a:prstGeom prst="rect">
            <a:avLst/>
          </a:prstGeom>
          <a:ln w="28575">
            <a:solidFill>
              <a:schemeClr val="tx1"/>
            </a:solidFill>
            <a:prstDash val="solid"/>
          </a:ln>
        </p:spPr>
        <p:txBody>
          <a:bodyPr wrap="square">
            <a:spAutoFit/>
          </a:bodyPr>
          <a:lstStyle/>
          <a:p>
            <a:pPr marL="692150" indent="-352425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Industries Location  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607191" y="2593790"/>
          <a:ext cx="7822461" cy="3264102"/>
        </p:xfrm>
        <a:graphic>
          <a:graphicData uri="http://schemas.openxmlformats.org/drawingml/2006/table">
            <a:tbl>
              <a:tblPr/>
              <a:tblGrid>
                <a:gridCol w="1678793"/>
                <a:gridCol w="785818"/>
                <a:gridCol w="928694"/>
                <a:gridCol w="928694"/>
                <a:gridCol w="714380"/>
                <a:gridCol w="928694"/>
                <a:gridCol w="1071570"/>
                <a:gridCol w="785818"/>
              </a:tblGrid>
              <a:tr h="98098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dirty="0" err="1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Mohafaza</a:t>
                      </a:r>
                      <a:r>
                        <a:rPr lang="en-US" sz="16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endParaRPr lang="en-US" sz="1600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453" marR="35453" marT="7386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Beirut </a:t>
                      </a:r>
                      <a:endParaRPr lang="en-US" sz="1600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453" marR="35453" marT="7386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Mount Lebanon </a:t>
                      </a:r>
                      <a:endParaRPr lang="en-US" sz="1600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453" marR="35453" marT="7386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North Lebanon </a:t>
                      </a:r>
                      <a:endParaRPr lang="en-US" sz="1600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453" marR="35453" marT="7386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dirty="0" err="1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Bekaa</a:t>
                      </a:r>
                      <a:r>
                        <a:rPr lang="en-US" sz="16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endParaRPr lang="en-US" sz="1600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453" marR="35453" marT="7386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South Lebanon </a:t>
                      </a:r>
                      <a:endParaRPr lang="en-US" sz="1600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453" marR="35453" marT="7386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dirty="0" err="1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Nabatiyeh</a:t>
                      </a:r>
                      <a:r>
                        <a:rPr lang="en-US" sz="16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endParaRPr lang="en-US" sz="1600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453" marR="35453" marT="7386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Total </a:t>
                      </a:r>
                      <a:endParaRPr lang="en-US" sz="1600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453" marR="35453" marT="7386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63861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Number </a:t>
                      </a:r>
                      <a:endParaRPr lang="en-US" sz="1600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453" marR="35453" marT="7386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239</a:t>
                      </a:r>
                      <a:endParaRPr lang="en-US" sz="1600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453" marR="35453" marT="7386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2,010</a:t>
                      </a:r>
                      <a:endParaRPr lang="en-US" sz="1600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453" marR="35453" marT="7386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518</a:t>
                      </a:r>
                      <a:endParaRPr lang="en-US" sz="160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453" marR="35453" marT="7386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744</a:t>
                      </a:r>
                      <a:endParaRPr lang="en-US" sz="160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453" marR="35453" marT="7386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420</a:t>
                      </a:r>
                      <a:endParaRPr lang="en-US" sz="1600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453" marR="35453" marT="7386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102</a:t>
                      </a:r>
                      <a:endParaRPr lang="en-US" sz="160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453" marR="35453" marT="7386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4,033</a:t>
                      </a:r>
                      <a:endParaRPr lang="en-US" sz="1600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453" marR="35453" marT="7386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79586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% </a:t>
                      </a:r>
                      <a:r>
                        <a:rPr lang="en-US" sz="16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of total </a:t>
                      </a:r>
                      <a:endParaRPr lang="en-US" sz="1600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453" marR="35453" marT="7386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5.9%</a:t>
                      </a:r>
                      <a:endParaRPr lang="en-US" sz="1600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453" marR="35453" marT="7386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49.8%</a:t>
                      </a:r>
                      <a:endParaRPr lang="en-US" sz="1600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453" marR="35453" marT="7386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12.8%</a:t>
                      </a:r>
                      <a:endParaRPr lang="en-US" sz="1600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453" marR="35453" marT="7386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18.4%</a:t>
                      </a:r>
                      <a:endParaRPr lang="en-US" sz="160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453" marR="35453" marT="7386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10.4%</a:t>
                      </a:r>
                      <a:endParaRPr lang="en-US" sz="1600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453" marR="35453" marT="7386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2.5%</a:t>
                      </a:r>
                      <a:endParaRPr lang="en-US" sz="160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453" marR="35453" marT="7386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100.0%</a:t>
                      </a:r>
                      <a:endParaRPr lang="en-US" sz="1600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453" marR="35453" marT="7386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79924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Average </a:t>
                      </a:r>
                      <a:r>
                        <a:rPr lang="en-US" sz="16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workers per establishment </a:t>
                      </a:r>
                      <a:endParaRPr lang="en-US" sz="1600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453" marR="35453" marT="7386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19</a:t>
                      </a:r>
                      <a:endParaRPr lang="en-US" sz="160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453" marR="35453" marT="7386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18</a:t>
                      </a:r>
                      <a:endParaRPr lang="en-US" sz="160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453" marR="35453" marT="7386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25</a:t>
                      </a:r>
                      <a:endParaRPr lang="en-US" sz="1600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453" marR="35453" marT="7386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</a:t>
                      </a:r>
                      <a:endParaRPr lang="en-US" sz="1600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453" marR="35453" marT="7386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17</a:t>
                      </a:r>
                      <a:endParaRPr lang="en-US" sz="1600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453" marR="35453" marT="7386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</a:t>
                      </a:r>
                      <a:endParaRPr lang="en-US" sz="1600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453" marR="35453" marT="7386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81425" algn="l"/>
                        </a:tabLst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21</a:t>
                      </a:r>
                      <a:endParaRPr lang="en-US" sz="1600" dirty="0">
                        <a:solidFill>
                          <a:srgbClr val="00206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5453" marR="35453" marT="7386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5FD0-CDC4-4B16-A200-DD1A02A88E48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78629" y="314246"/>
            <a:ext cx="7786742" cy="400110"/>
          </a:xfrm>
          <a:prstGeom prst="rect">
            <a:avLst/>
          </a:prstGeom>
          <a:ln w="28575">
            <a:solidFill>
              <a:schemeClr val="tx1"/>
            </a:solidFill>
            <a:prstDash val="solid"/>
          </a:ln>
        </p:spPr>
        <p:txBody>
          <a:bodyPr wrap="square">
            <a:spAutoFit/>
          </a:bodyPr>
          <a:lstStyle/>
          <a:p>
            <a:pPr marL="692150" indent="-352425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Main Industrial Activities </a:t>
            </a:r>
          </a:p>
        </p:txBody>
      </p:sp>
      <p:pic>
        <p:nvPicPr>
          <p:cNvPr id="31746" name="Chart 3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00496" y="1071546"/>
            <a:ext cx="4429156" cy="4786346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714348" y="1071545"/>
            <a:ext cx="3143272" cy="4782312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55563" indent="-55563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The Lebanese industry is not diversified. 10 major branches: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</a:pPr>
            <a:endParaRPr lang="en-US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Group 86% of establishments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lang="en-US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Generate 90.7 % of total value added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lang="en-US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Employ 87.3% of the total workforce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lang="en-US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Achieve 94.6% of the yearly industrial investments</a:t>
            </a:r>
            <a:endParaRPr lang="en-US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65FD0-CDC4-4B16-A200-DD1A02A88E48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28596" y="314246"/>
            <a:ext cx="7786742" cy="400110"/>
          </a:xfrm>
          <a:prstGeom prst="rect">
            <a:avLst/>
          </a:prstGeom>
          <a:ln w="28575">
            <a:solidFill>
              <a:schemeClr val="tx1"/>
            </a:solidFill>
            <a:prstDash val="solid"/>
          </a:ln>
        </p:spPr>
        <p:txBody>
          <a:bodyPr wrap="square">
            <a:spAutoFit/>
          </a:bodyPr>
          <a:lstStyle/>
          <a:p>
            <a:pPr marL="692150" indent="-352425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Size of Industrial Units</a:t>
            </a:r>
          </a:p>
        </p:txBody>
      </p:sp>
      <p:sp>
        <p:nvSpPr>
          <p:cNvPr id="9" name="Rectangle 8"/>
          <p:cNvSpPr/>
          <p:nvPr/>
        </p:nvSpPr>
        <p:spPr>
          <a:xfrm>
            <a:off x="428596" y="1146816"/>
            <a:ext cx="2857520" cy="5422392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55563" indent="-55563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The bulk of industrial establishments are small units. </a:t>
            </a:r>
          </a:p>
          <a:p>
            <a:pPr marL="55563" indent="-55563" fontAlgn="base">
              <a:spcBef>
                <a:spcPct val="0"/>
              </a:spcBef>
              <a:spcAft>
                <a:spcPct val="0"/>
              </a:spcAft>
            </a:pPr>
            <a:endParaRPr lang="en-US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285750" indent="-285750" fontAlgn="base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78% employ between 5 and 19 workers</a:t>
            </a:r>
          </a:p>
          <a:p>
            <a:pPr marL="285750" indent="-285750" fontAlgn="base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Only 3% employ more than 100 workers</a:t>
            </a:r>
          </a:p>
          <a:p>
            <a:pPr marL="285750" indent="-285750" fontAlgn="base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Industries employing more than 50 workers represent 7.1% of total establishments…</a:t>
            </a:r>
          </a:p>
          <a:p>
            <a:pPr marL="285750" indent="-285750" fontAlgn="base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…. but employ more than 45 % of the workforce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lang="en-US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lang="en-US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428992" y="1146822"/>
          <a:ext cx="4786348" cy="5425450"/>
        </p:xfrm>
        <a:graphic>
          <a:graphicData uri="http://schemas.openxmlformats.org/drawingml/2006/table">
            <a:tbl>
              <a:tblPr/>
              <a:tblGrid>
                <a:gridCol w="1818331"/>
                <a:gridCol w="1539255"/>
                <a:gridCol w="1428762"/>
              </a:tblGrid>
              <a:tr h="66334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Calibri"/>
                          <a:cs typeface="Arial"/>
                        </a:rPr>
                        <a:t>  </a:t>
                      </a:r>
                      <a:r>
                        <a:rPr lang="en-US" sz="1600" b="0" dirty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Times New Roman"/>
                          <a:cs typeface="Arial"/>
                        </a:rPr>
                        <a:t>Class of workforce </a:t>
                      </a:r>
                      <a:r>
                        <a:rPr lang="fr-FR" sz="1600" b="0" dirty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Times New Roman"/>
                          <a:cs typeface="Arial"/>
                        </a:rPr>
                        <a:t> </a:t>
                      </a:r>
                      <a:endParaRPr lang="en-US" sz="1600" b="0" dirty="0">
                        <a:solidFill>
                          <a:srgbClr val="002060"/>
                        </a:solidFill>
                        <a:latin typeface="Franklin Gothic Medium" pitchFamily="34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err="1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Times New Roman"/>
                          <a:cs typeface="Arial"/>
                        </a:rPr>
                        <a:t>Nb</a:t>
                      </a:r>
                      <a:r>
                        <a:rPr lang="en-US" sz="1600" b="0" dirty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Times New Roman"/>
                          <a:cs typeface="Arial"/>
                        </a:rPr>
                        <a:t> of establishments</a:t>
                      </a:r>
                      <a:endParaRPr lang="en-US" sz="1600" b="0" dirty="0">
                        <a:solidFill>
                          <a:srgbClr val="002060"/>
                        </a:solidFill>
                        <a:latin typeface="Franklin Gothic Medium" pitchFamily="34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Times New Roman"/>
                          <a:cs typeface="Arial"/>
                        </a:rPr>
                        <a:t>Workforce</a:t>
                      </a:r>
                      <a:endParaRPr lang="en-US" sz="1600" b="0">
                        <a:solidFill>
                          <a:srgbClr val="002060"/>
                        </a:solidFill>
                        <a:latin typeface="Franklin Gothic Medium" pitchFamily="34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1733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Times New Roman"/>
                          <a:cs typeface="Arial"/>
                        </a:rPr>
                        <a:t>5-9 workers</a:t>
                      </a:r>
                      <a:endParaRPr lang="en-US" sz="1600" b="0" dirty="0">
                        <a:solidFill>
                          <a:srgbClr val="002060"/>
                        </a:solidFill>
                        <a:latin typeface="Franklin Gothic Medium" pitchFamily="34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Times New Roman"/>
                          <a:cs typeface="Arial"/>
                        </a:rPr>
                        <a:t>2,081</a:t>
                      </a:r>
                      <a:endParaRPr lang="en-US" sz="1600" b="0" dirty="0">
                        <a:solidFill>
                          <a:srgbClr val="002060"/>
                        </a:solidFill>
                        <a:latin typeface="Franklin Gothic Medium" pitchFamily="34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Times New Roman"/>
                          <a:cs typeface="Arial"/>
                        </a:rPr>
                        <a:t>13,756</a:t>
                      </a:r>
                      <a:endParaRPr lang="en-US" sz="1600" b="0">
                        <a:solidFill>
                          <a:srgbClr val="002060"/>
                        </a:solidFill>
                        <a:latin typeface="Franklin Gothic Medium" pitchFamily="34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1280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dirty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Times New Roman"/>
                          <a:cs typeface="Arial"/>
                        </a:rPr>
                        <a:t>% of total industries</a:t>
                      </a:r>
                      <a:endParaRPr lang="en-US" sz="1400" b="0" dirty="0">
                        <a:solidFill>
                          <a:srgbClr val="002060"/>
                        </a:solidFill>
                        <a:latin typeface="Franklin Gothic Medium" pitchFamily="34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dirty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Times New Roman"/>
                          <a:cs typeface="Arial"/>
                        </a:rPr>
                        <a:t>51.6%</a:t>
                      </a:r>
                      <a:endParaRPr lang="en-US" sz="1400" b="0" dirty="0">
                        <a:solidFill>
                          <a:srgbClr val="002060"/>
                        </a:solidFill>
                        <a:latin typeface="Franklin Gothic Medium" pitchFamily="34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dirty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Times New Roman"/>
                          <a:cs typeface="Arial"/>
                        </a:rPr>
                        <a:t>16.6%</a:t>
                      </a:r>
                      <a:endParaRPr lang="en-US" sz="1400" b="0" dirty="0">
                        <a:solidFill>
                          <a:srgbClr val="002060"/>
                        </a:solidFill>
                        <a:latin typeface="Franklin Gothic Medium" pitchFamily="34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1733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Times New Roman"/>
                          <a:cs typeface="Arial"/>
                        </a:rPr>
                        <a:t>10-19 workers</a:t>
                      </a:r>
                      <a:endParaRPr lang="en-US" sz="1600" b="0">
                        <a:solidFill>
                          <a:srgbClr val="002060"/>
                        </a:solidFill>
                        <a:latin typeface="Franklin Gothic Medium" pitchFamily="34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Times New Roman"/>
                          <a:cs typeface="Arial"/>
                        </a:rPr>
                        <a:t>1,072</a:t>
                      </a:r>
                      <a:endParaRPr lang="en-US" sz="1600" b="0" dirty="0">
                        <a:solidFill>
                          <a:srgbClr val="002060"/>
                        </a:solidFill>
                        <a:latin typeface="Franklin Gothic Medium" pitchFamily="34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Times New Roman"/>
                          <a:cs typeface="Arial"/>
                        </a:rPr>
                        <a:t>14,090</a:t>
                      </a:r>
                      <a:endParaRPr lang="en-US" sz="1600" b="0" dirty="0">
                        <a:solidFill>
                          <a:srgbClr val="002060"/>
                        </a:solidFill>
                        <a:latin typeface="Franklin Gothic Medium" pitchFamily="34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29413">
                <a:tc>
                  <a:txBody>
                    <a:bodyPr/>
                    <a:lstStyle/>
                    <a:p>
                      <a:pPr marL="0" marR="0" algn="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kern="1200" dirty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Times New Roman"/>
                          <a:cs typeface="Arial"/>
                        </a:rPr>
                        <a:t>% of total industries</a:t>
                      </a: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kern="1200" dirty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Times New Roman"/>
                          <a:cs typeface="Arial"/>
                        </a:rPr>
                        <a:t>26.6%</a:t>
                      </a: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kern="1200" dirty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Times New Roman"/>
                          <a:cs typeface="Arial"/>
                        </a:rPr>
                        <a:t>17.0%</a:t>
                      </a: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1733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Times New Roman"/>
                          <a:cs typeface="Arial"/>
                        </a:rPr>
                        <a:t>20-34 workers</a:t>
                      </a:r>
                      <a:endParaRPr lang="en-US" sz="1600" b="0" dirty="0">
                        <a:solidFill>
                          <a:srgbClr val="002060"/>
                        </a:solidFill>
                        <a:latin typeface="Franklin Gothic Medium" pitchFamily="34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Times New Roman"/>
                          <a:cs typeface="Arial"/>
                        </a:rPr>
                        <a:t>449</a:t>
                      </a:r>
                      <a:endParaRPr lang="en-US" sz="1600" b="0" dirty="0">
                        <a:solidFill>
                          <a:srgbClr val="002060"/>
                        </a:solidFill>
                        <a:latin typeface="Franklin Gothic Medium" pitchFamily="34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Times New Roman"/>
                          <a:cs typeface="Arial"/>
                        </a:rPr>
                        <a:t>11,466</a:t>
                      </a:r>
                      <a:endParaRPr lang="en-US" sz="1600" b="0">
                        <a:solidFill>
                          <a:srgbClr val="002060"/>
                        </a:solidFill>
                        <a:latin typeface="Franklin Gothic Medium" pitchFamily="34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29413">
                <a:tc>
                  <a:txBody>
                    <a:bodyPr/>
                    <a:lstStyle/>
                    <a:p>
                      <a:pPr marL="0" marR="0" algn="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kern="1200" dirty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Times New Roman"/>
                          <a:cs typeface="Arial"/>
                        </a:rPr>
                        <a:t>% of total industries</a:t>
                      </a: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kern="1200" dirty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Times New Roman"/>
                          <a:cs typeface="Arial"/>
                        </a:rPr>
                        <a:t>11.1%</a:t>
                      </a: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kern="1200" dirty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Times New Roman"/>
                          <a:cs typeface="Arial"/>
                        </a:rPr>
                        <a:t>13.8%</a:t>
                      </a: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1733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Times New Roman"/>
                          <a:cs typeface="Arial"/>
                        </a:rPr>
                        <a:t>35-49 workers</a:t>
                      </a:r>
                      <a:endParaRPr lang="en-US" sz="1600" b="0" dirty="0">
                        <a:solidFill>
                          <a:srgbClr val="002060"/>
                        </a:solidFill>
                        <a:latin typeface="Franklin Gothic Medium" pitchFamily="34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Times New Roman"/>
                          <a:cs typeface="Arial"/>
                        </a:rPr>
                        <a:t>146</a:t>
                      </a:r>
                      <a:endParaRPr lang="en-US" sz="1600" b="0" dirty="0">
                        <a:solidFill>
                          <a:srgbClr val="002060"/>
                        </a:solidFill>
                        <a:latin typeface="Franklin Gothic Medium" pitchFamily="34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Times New Roman"/>
                          <a:cs typeface="Arial"/>
                        </a:rPr>
                        <a:t>6,042</a:t>
                      </a:r>
                      <a:endParaRPr lang="en-US" sz="1600" b="0" dirty="0">
                        <a:solidFill>
                          <a:srgbClr val="002060"/>
                        </a:solidFill>
                        <a:latin typeface="Franklin Gothic Medium" pitchFamily="34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29413">
                <a:tc>
                  <a:txBody>
                    <a:bodyPr/>
                    <a:lstStyle/>
                    <a:p>
                      <a:pPr marL="0" marR="0" algn="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kern="1200" dirty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Times New Roman"/>
                          <a:cs typeface="Arial"/>
                        </a:rPr>
                        <a:t>% of total industries</a:t>
                      </a: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kern="1200" dirty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Times New Roman"/>
                          <a:cs typeface="Arial"/>
                        </a:rPr>
                        <a:t>3.6%</a:t>
                      </a: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kern="1200" dirty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Times New Roman"/>
                          <a:cs typeface="Arial"/>
                        </a:rPr>
                        <a:t>7.3%</a:t>
                      </a: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1733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Times New Roman"/>
                          <a:cs typeface="Arial"/>
                        </a:rPr>
                        <a:t>50-99 workers</a:t>
                      </a:r>
                      <a:endParaRPr lang="en-US" sz="1600" b="0" dirty="0">
                        <a:solidFill>
                          <a:srgbClr val="002060"/>
                        </a:solidFill>
                        <a:latin typeface="Franklin Gothic Medium" pitchFamily="34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Times New Roman"/>
                          <a:cs typeface="Arial"/>
                        </a:rPr>
                        <a:t>166</a:t>
                      </a:r>
                      <a:endParaRPr lang="en-US" sz="1600" b="0" dirty="0">
                        <a:solidFill>
                          <a:srgbClr val="002060"/>
                        </a:solidFill>
                        <a:latin typeface="Franklin Gothic Medium" pitchFamily="34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Times New Roman"/>
                          <a:cs typeface="Arial"/>
                        </a:rPr>
                        <a:t>11,153</a:t>
                      </a:r>
                      <a:endParaRPr lang="en-US" sz="1600" b="0">
                        <a:solidFill>
                          <a:srgbClr val="002060"/>
                        </a:solidFill>
                        <a:latin typeface="Franklin Gothic Medium" pitchFamily="34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29413">
                <a:tc>
                  <a:txBody>
                    <a:bodyPr/>
                    <a:lstStyle/>
                    <a:p>
                      <a:pPr marL="0" marR="0" algn="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kern="1200" dirty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Times New Roman"/>
                          <a:cs typeface="Arial"/>
                        </a:rPr>
                        <a:t>% of total industries</a:t>
                      </a: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kern="1200" dirty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Times New Roman"/>
                          <a:cs typeface="Arial"/>
                        </a:rPr>
                        <a:t>4.1%</a:t>
                      </a: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kern="1200" dirty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Times New Roman"/>
                          <a:cs typeface="Arial"/>
                        </a:rPr>
                        <a:t>13.5%</a:t>
                      </a: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1733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Times New Roman"/>
                          <a:cs typeface="Arial"/>
                        </a:rPr>
                        <a:t>100-249 workers</a:t>
                      </a:r>
                      <a:endParaRPr lang="en-US" sz="1600" b="0" dirty="0">
                        <a:solidFill>
                          <a:srgbClr val="002060"/>
                        </a:solidFill>
                        <a:latin typeface="Franklin Gothic Medium" pitchFamily="34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Times New Roman"/>
                          <a:cs typeface="Arial"/>
                        </a:rPr>
                        <a:t>87</a:t>
                      </a:r>
                      <a:endParaRPr lang="en-US" sz="1600" b="0" dirty="0">
                        <a:solidFill>
                          <a:srgbClr val="002060"/>
                        </a:solidFill>
                        <a:latin typeface="Franklin Gothic Medium" pitchFamily="34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Times New Roman"/>
                          <a:cs typeface="Arial"/>
                        </a:rPr>
                        <a:t>12,702</a:t>
                      </a:r>
                      <a:endParaRPr lang="en-US" sz="1600" b="0" dirty="0">
                        <a:solidFill>
                          <a:srgbClr val="002060"/>
                        </a:solidFill>
                        <a:latin typeface="Franklin Gothic Medium" pitchFamily="34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29413">
                <a:tc>
                  <a:txBody>
                    <a:bodyPr/>
                    <a:lstStyle/>
                    <a:p>
                      <a:pPr marL="0" marR="0" algn="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kern="1200" dirty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Times New Roman"/>
                          <a:cs typeface="Arial"/>
                        </a:rPr>
                        <a:t>% of total industries</a:t>
                      </a: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kern="1200" dirty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Times New Roman"/>
                          <a:cs typeface="Arial"/>
                        </a:rPr>
                        <a:t>2.2%</a:t>
                      </a: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kern="1200" dirty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Times New Roman"/>
                          <a:cs typeface="Arial"/>
                        </a:rPr>
                        <a:t>15.3%</a:t>
                      </a: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9551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Times New Roman"/>
                          <a:cs typeface="Arial"/>
                        </a:rPr>
                        <a:t>over 250 </a:t>
                      </a:r>
                      <a:r>
                        <a:rPr lang="en-US" sz="1600" b="0" dirty="0" smtClean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Times New Roman"/>
                          <a:cs typeface="Arial"/>
                        </a:rPr>
                        <a:t>workers</a:t>
                      </a:r>
                      <a:endParaRPr lang="en-US" sz="1600" b="0" dirty="0">
                        <a:solidFill>
                          <a:srgbClr val="002060"/>
                        </a:solidFill>
                        <a:latin typeface="Franklin Gothic Medium" pitchFamily="34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Times New Roman"/>
                          <a:cs typeface="Arial"/>
                        </a:rPr>
                        <a:t>32</a:t>
                      </a:r>
                      <a:endParaRPr lang="en-US" sz="1600" b="0" dirty="0">
                        <a:solidFill>
                          <a:srgbClr val="002060"/>
                        </a:solidFill>
                        <a:latin typeface="Franklin Gothic Medium" pitchFamily="34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Times New Roman"/>
                          <a:cs typeface="Arial"/>
                        </a:rPr>
                        <a:t>13,635</a:t>
                      </a:r>
                      <a:endParaRPr lang="en-US" sz="1600" b="0" dirty="0">
                        <a:solidFill>
                          <a:srgbClr val="002060"/>
                        </a:solidFill>
                        <a:latin typeface="Franklin Gothic Medium" pitchFamily="34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85361">
                <a:tc>
                  <a:txBody>
                    <a:bodyPr/>
                    <a:lstStyle/>
                    <a:p>
                      <a:pPr marL="0" marR="0" algn="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kern="1200" dirty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Times New Roman"/>
                          <a:cs typeface="Arial"/>
                        </a:rPr>
                        <a:t>% of total industries</a:t>
                      </a: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kern="1200" dirty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Times New Roman"/>
                          <a:cs typeface="Arial"/>
                        </a:rPr>
                        <a:t>0.8%</a:t>
                      </a: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1" kern="1200" dirty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Times New Roman"/>
                          <a:cs typeface="Arial"/>
                        </a:rPr>
                        <a:t>16.5%</a:t>
                      </a: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1733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Times New Roman"/>
                          <a:cs typeface="Arial"/>
                        </a:rPr>
                        <a:t>TOTAL</a:t>
                      </a:r>
                      <a:endParaRPr lang="en-US" sz="1600" b="0">
                        <a:solidFill>
                          <a:srgbClr val="002060"/>
                        </a:solidFill>
                        <a:latin typeface="Franklin Gothic Medium" pitchFamily="34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Times New Roman"/>
                          <a:cs typeface="Arial"/>
                        </a:rPr>
                        <a:t>4,033</a:t>
                      </a:r>
                      <a:endParaRPr lang="en-US" sz="1600" b="0" dirty="0">
                        <a:solidFill>
                          <a:srgbClr val="002060"/>
                        </a:solidFill>
                        <a:latin typeface="Franklin Gothic Medium" pitchFamily="34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Times New Roman"/>
                          <a:cs typeface="Arial"/>
                        </a:rPr>
                        <a:t>82,843</a:t>
                      </a:r>
                      <a:endParaRPr lang="en-US" sz="1600" b="0" dirty="0">
                        <a:solidFill>
                          <a:srgbClr val="002060"/>
                        </a:solidFill>
                        <a:latin typeface="Franklin Gothic Medium" pitchFamily="34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3502</TotalTime>
  <Words>2154</Words>
  <Application>Microsoft Office PowerPoint</Application>
  <PresentationFormat>On-screen Show (4:3)</PresentationFormat>
  <Paragraphs>622</Paragraphs>
  <Slides>27</Slides>
  <Notes>27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oshahine</cp:lastModifiedBy>
  <cp:revision>326</cp:revision>
  <dcterms:created xsi:type="dcterms:W3CDTF">2009-10-21T07:24:37Z</dcterms:created>
  <dcterms:modified xsi:type="dcterms:W3CDTF">2012-09-04T07:56:43Z</dcterms:modified>
</cp:coreProperties>
</file>