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356" r:id="rId4"/>
    <p:sldId id="339" r:id="rId5"/>
    <p:sldId id="340" r:id="rId6"/>
    <p:sldId id="354" r:id="rId7"/>
    <p:sldId id="352" r:id="rId8"/>
    <p:sldId id="357" r:id="rId9"/>
    <p:sldId id="355" r:id="rId10"/>
    <p:sldId id="35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1" autoAdjust="0"/>
    <p:restoredTop sz="86257" autoAdjust="0"/>
  </p:normalViewPr>
  <p:slideViewPr>
    <p:cSldViewPr>
      <p:cViewPr varScale="1">
        <p:scale>
          <a:sx n="63" d="100"/>
          <a:sy n="63" d="100"/>
        </p:scale>
        <p:origin x="17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76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406EC-ADEF-4512-B3F2-360635E4A28A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2E8A7-7B05-431A-91C0-4159BF0D2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86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2E8A7-7B05-431A-91C0-4159BF0D21D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10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2E8A7-7B05-431A-91C0-4159BF0D21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99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2E8A7-7B05-431A-91C0-4159BF0D21D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55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2E8A7-7B05-431A-91C0-4159BF0D21D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87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2E8A7-7B05-431A-91C0-4159BF0D21D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1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2E8A7-7B05-431A-91C0-4159BF0D21D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530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2E8A7-7B05-431A-91C0-4159BF0D21D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81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3781DF-F6B5-4A2D-B86A-6DB68F218CF3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2727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8EEE2D-0356-43AF-B8DB-FAA71D613931}" type="datetime1">
              <a:rPr lang="en-US" smtClean="0"/>
              <a:pPr/>
              <a:t>12/19/2018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3A012D-D965-49C7-ACE7-DB8B47C6D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2CF0-AE5E-48A7-A61F-E425FBCB1C58}" type="datetime1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4E2E-2EB7-41B6-8BD7-F5FB65394E21}" type="datetime1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4DB10E-35C2-402E-8F0A-DD4E03049FE2}" type="datetime1">
              <a:rPr lang="en-US" smtClean="0"/>
              <a:pPr/>
              <a:t>12/19/2018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3A012D-D965-49C7-ACE7-DB8B47C6DE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7113A2E-17DB-4E7A-9366-3F1E8D95CF50}" type="datetime1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3A012D-D965-49C7-ACE7-DB8B47C6D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0BBD-FE97-417F-A51A-3F20115BF9EC}" type="datetime1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DB2D-26A3-413A-99C7-A9A8322BC1C0}" type="datetime1">
              <a:rPr lang="en-US" smtClean="0"/>
              <a:pPr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11BEEA-DD9D-43EA-B846-02C5BDAB5F8E}" type="datetime1">
              <a:rPr lang="en-US" smtClean="0"/>
              <a:pPr/>
              <a:t>12/19/2018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3A012D-D965-49C7-ACE7-DB8B47C6DE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05AB-DC61-4A5B-8999-3DA44413420D}" type="datetime1">
              <a:rPr lang="en-US" smtClean="0"/>
              <a:pPr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82B653-184B-40C8-9945-E0EA2C950755}" type="datetime1">
              <a:rPr lang="en-US" smtClean="0"/>
              <a:pPr/>
              <a:t>12/19/2018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3A012D-D965-49C7-ACE7-DB8B47C6DE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4D856F-D4D8-4D82-8A7E-13C45EB41227}" type="datetime1">
              <a:rPr lang="en-US" smtClean="0"/>
              <a:pPr/>
              <a:t>12/19/2018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3A012D-D965-49C7-ACE7-DB8B47C6DE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F4A10A-2A03-4C35-A6C6-E41DDB3829F9}" type="datetime1">
              <a:rPr lang="en-US" smtClean="0"/>
              <a:pPr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3A012D-D965-49C7-ACE7-DB8B47C6D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4201638"/>
            <a:ext cx="6553200" cy="10561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Traffic Impact Assessment – ABC </a:t>
            </a:r>
            <a:r>
              <a:rPr lang="en-US" sz="2800" dirty="0"/>
              <a:t>Verdun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John Khoury, PhD, PE</a:t>
            </a:r>
          </a:p>
          <a:p>
            <a:r>
              <a:rPr lang="en-US" b="0" dirty="0" smtClean="0"/>
              <a:t>Traffic Management Center</a:t>
            </a:r>
          </a:p>
          <a:p>
            <a:r>
              <a:rPr lang="en-US" b="0" dirty="0" smtClean="0"/>
              <a:t>Principal </a:t>
            </a:r>
            <a:r>
              <a:rPr lang="en-US" b="0" dirty="0"/>
              <a:t>Traffic </a:t>
            </a:r>
            <a:r>
              <a:rPr lang="en-US" b="0" dirty="0" smtClean="0"/>
              <a:t>Engineer</a:t>
            </a:r>
            <a:endParaRPr lang="en-US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67399"/>
            <a:ext cx="5238750" cy="3924300"/>
          </a:xfrm>
          <a:prstGeom prst="rect">
            <a:avLst/>
          </a:prstGeom>
        </p:spPr>
      </p:pic>
      <p:pic>
        <p:nvPicPr>
          <p:cNvPr id="5" name="Picture Placeholder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577" y="5003800"/>
            <a:ext cx="1625123" cy="16251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640" y="1938103"/>
            <a:ext cx="5735960" cy="4301970"/>
          </a:xfrm>
          <a:prstGeom prst="rect">
            <a:avLst/>
          </a:prstGeom>
        </p:spPr>
      </p:pic>
      <p:sp>
        <p:nvSpPr>
          <p:cNvPr id="1024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53400" y="5878951"/>
            <a:ext cx="457200" cy="361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57B74F40-7409-4FFE-948E-A01FD3CBD2CD}" type="slidenum">
              <a:rPr lang="en-US" sz="1400">
                <a:solidFill>
                  <a:schemeClr val="bg1"/>
                </a:solidFill>
                <a:latin typeface="+mn-lt"/>
              </a:rPr>
              <a:pPr algn="r"/>
              <a:t>10</a:t>
            </a:fld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80398" y="1988840"/>
            <a:ext cx="2887202" cy="129614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solidFill>
                  <a:srgbClr val="C00000"/>
                </a:solidFill>
              </a:rPr>
              <a:t>Questions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72000" y="3429000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???</a:t>
            </a:r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0"/>
            <a:ext cx="8229600" cy="987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4000" b="1">
                <a:latin typeface="+mj-lt"/>
                <a:ea typeface="+mj-ea"/>
                <a:cs typeface="+mj-cs"/>
              </a:defRPr>
            </a:lvl1pPr>
            <a:lvl2pPr eaLnBrk="0" hangingPunct="0">
              <a:defRPr sz="3000">
                <a:solidFill>
                  <a:srgbClr val="336699"/>
                </a:solidFill>
                <a:latin typeface="Book Antiqua" pitchFamily="18" charset="0"/>
              </a:defRPr>
            </a:lvl2pPr>
            <a:lvl3pPr eaLnBrk="0" hangingPunct="0">
              <a:defRPr sz="3000">
                <a:solidFill>
                  <a:srgbClr val="336699"/>
                </a:solidFill>
                <a:latin typeface="Book Antiqua" pitchFamily="18" charset="0"/>
              </a:defRPr>
            </a:lvl3pPr>
            <a:lvl4pPr eaLnBrk="0" hangingPunct="0">
              <a:defRPr sz="3000">
                <a:solidFill>
                  <a:srgbClr val="336699"/>
                </a:solidFill>
                <a:latin typeface="Book Antiqua" pitchFamily="18" charset="0"/>
              </a:defRPr>
            </a:lvl4pPr>
            <a:lvl5pPr eaLnBrk="0" hangingPunct="0">
              <a:defRPr sz="3000">
                <a:solidFill>
                  <a:srgbClr val="336699"/>
                </a:solidFill>
                <a:latin typeface="Book Antiqua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336699"/>
                </a:solidFill>
                <a:latin typeface="Book Antiqua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336699"/>
                </a:solidFill>
                <a:latin typeface="Book Antiqua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336699"/>
                </a:solidFill>
                <a:latin typeface="Book Antiqua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336699"/>
                </a:solidFill>
                <a:latin typeface="Book Antiqua" pitchFamily="18" charset="0"/>
              </a:defRPr>
            </a:lvl9pPr>
          </a:lstStyle>
          <a:p>
            <a:r>
              <a:rPr lang="en-US" dirty="0"/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70333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3716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Project Description</a:t>
            </a:r>
          </a:p>
          <a:p>
            <a:r>
              <a:rPr lang="en-US" dirty="0" smtClean="0"/>
              <a:t>Traffic Counts</a:t>
            </a:r>
          </a:p>
          <a:p>
            <a:r>
              <a:rPr lang="en-US" dirty="0" smtClean="0"/>
              <a:t>Traffic Analysis Scenarios</a:t>
            </a:r>
          </a:p>
          <a:p>
            <a:pPr lvl="0">
              <a:buClr>
                <a:srgbClr val="0F6FC6"/>
              </a:buClr>
            </a:pPr>
            <a:r>
              <a:rPr lang="en-US" dirty="0" smtClean="0">
                <a:solidFill>
                  <a:prstClr val="black"/>
                </a:solidFill>
              </a:rPr>
              <a:t>Intersection LOS Conditions</a:t>
            </a:r>
          </a:p>
          <a:p>
            <a:pPr lvl="1">
              <a:buClr>
                <a:srgbClr val="0F6FC6"/>
              </a:buClr>
            </a:pPr>
            <a:r>
              <a:rPr lang="en-US" dirty="0" smtClean="0">
                <a:solidFill>
                  <a:prstClr val="black"/>
                </a:solidFill>
              </a:rPr>
              <a:t>Without Project</a:t>
            </a:r>
          </a:p>
          <a:p>
            <a:pPr lvl="1">
              <a:buClr>
                <a:srgbClr val="0F6FC6"/>
              </a:buClr>
            </a:pPr>
            <a:r>
              <a:rPr lang="en-US" dirty="0" smtClean="0">
                <a:solidFill>
                  <a:prstClr val="black"/>
                </a:solidFill>
              </a:rPr>
              <a:t>With Project</a:t>
            </a:r>
          </a:p>
          <a:p>
            <a:pPr lvl="0">
              <a:buClr>
                <a:srgbClr val="0F6FC6"/>
              </a:buClr>
            </a:pPr>
            <a:r>
              <a:rPr lang="en-US" dirty="0" smtClean="0">
                <a:solidFill>
                  <a:prstClr val="black"/>
                </a:solidFill>
              </a:rPr>
              <a:t>Network Microsimulation Results</a:t>
            </a:r>
          </a:p>
          <a:p>
            <a:pPr lvl="0">
              <a:buClr>
                <a:srgbClr val="0F6FC6"/>
              </a:buClr>
            </a:pPr>
            <a:r>
              <a:rPr lang="en-US" dirty="0" smtClean="0">
                <a:solidFill>
                  <a:prstClr val="black"/>
                </a:solidFill>
              </a:rPr>
              <a:t>Queueing Analysis</a:t>
            </a:r>
          </a:p>
          <a:p>
            <a:pPr lvl="0">
              <a:buClr>
                <a:srgbClr val="0F6FC6"/>
              </a:buClr>
            </a:pPr>
            <a:r>
              <a:rPr lang="en-US" dirty="0" smtClean="0">
                <a:solidFill>
                  <a:prstClr val="black"/>
                </a:solidFill>
              </a:rPr>
              <a:t>Traffic Recommendations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7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Project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671816" cy="480745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dirty="0"/>
              <a:t>A mega scale mall is planned to open this summer in Verdun area, between Verdun Street, Al </a:t>
            </a:r>
            <a:r>
              <a:rPr lang="en-US" dirty="0" err="1"/>
              <a:t>Rachideen</a:t>
            </a:r>
            <a:r>
              <a:rPr lang="en-US" dirty="0"/>
              <a:t> Street and Tamer </a:t>
            </a:r>
            <a:r>
              <a:rPr lang="en-US" dirty="0" err="1"/>
              <a:t>Mallat</a:t>
            </a:r>
            <a:r>
              <a:rPr lang="en-US" dirty="0"/>
              <a:t> Street. 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The mall is the largest mall in the area and will be the main attractor for shopping.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Traffic into the mall and out will peak in the afternoon hours, which </a:t>
            </a:r>
            <a:r>
              <a:rPr lang="en-US" dirty="0" smtClean="0"/>
              <a:t>is assumed for the </a:t>
            </a:r>
            <a:r>
              <a:rPr lang="en-US" dirty="0"/>
              <a:t>traffic analysis.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Around 1000 vehicles are assumed to enter and 900 vehicles to exit during one peak hour.</a:t>
            </a:r>
          </a:p>
          <a:p>
            <a:pPr marL="457200" indent="-457200">
              <a:buFont typeface="+mj-lt"/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2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Traffic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671816" cy="502615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800" b="1" u="sng" dirty="0" smtClean="0"/>
              <a:t>Tuesday, July 11, 2017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b="1" u="sng" dirty="0" smtClean="0"/>
              <a:t>Wednesday, July 12, 2017</a:t>
            </a:r>
            <a:endParaRPr lang="en-US" sz="2800" b="1" u="sng" dirty="0"/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/>
              <a:t>Counts were taken during good weather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/>
              <a:t>Counts were taken for three hours, morning, midday and evening peaks over two weekdays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/>
              <a:t>Counts were conducted at the intersections, including all movements </a:t>
            </a:r>
            <a:endParaRPr lang="en-US" sz="2800" dirty="0"/>
          </a:p>
          <a:p>
            <a:pPr marL="457200" indent="-457200">
              <a:buFont typeface="+mj-lt"/>
              <a:buAutoNum type="arabicParenR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2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Traffic Analysis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671816" cy="502615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dirty="0" smtClean="0"/>
              <a:t>Existing Conditions – ABC still closed </a:t>
            </a:r>
            <a:r>
              <a:rPr lang="en-US" dirty="0"/>
              <a:t>(without </a:t>
            </a:r>
            <a:r>
              <a:rPr lang="en-US" dirty="0" smtClean="0"/>
              <a:t>ABC traffic)</a:t>
            </a:r>
            <a:endParaRPr lang="en-US" dirty="0"/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Existing Conditions – ABC open (with ABC traffic)</a:t>
            </a:r>
            <a:endParaRPr lang="en-US" dirty="0"/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Modified timing / suggested improvements (with ABC traffic)</a:t>
            </a:r>
            <a:endParaRPr lang="en-US" dirty="0"/>
          </a:p>
          <a:p>
            <a:pPr marL="457200" indent="-457200">
              <a:buFont typeface="+mj-lt"/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1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3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Intersection LOS Assessment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920712"/>
              </p:ext>
            </p:extLst>
          </p:nvPr>
        </p:nvGraphicFramePr>
        <p:xfrm>
          <a:off x="533400" y="1219200"/>
          <a:ext cx="7772400" cy="3809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5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2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95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2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95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27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97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3162">
                <a:tc gridSpan="8"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Intersection LOS Comparison for PM Peak Hour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8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Street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 smtClean="0">
                          <a:effectLst/>
                        </a:rPr>
                        <a:t>Int.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w/o ABC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with ABC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With ABC </a:t>
                      </a:r>
                      <a:r>
                        <a:rPr lang="en-US" sz="1500" u="none" strike="noStrike" dirty="0" smtClean="0">
                          <a:effectLst/>
                        </a:rPr>
                        <a:t>modified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 timing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delay/veh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LOS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delay/veh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LOS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delay/</a:t>
                      </a:r>
                      <a:r>
                        <a:rPr lang="en-US" sz="1500" u="none" strike="noStrike" dirty="0" err="1">
                          <a:effectLst/>
                        </a:rPr>
                        <a:t>veh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LOS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585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US" sz="1500" b="1" u="none" strike="noStrike" dirty="0" err="1">
                          <a:effectLst/>
                        </a:rPr>
                        <a:t>Rachideen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505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31.2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C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95.7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F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40.2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5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53a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7.4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16.1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B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11.6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B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5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53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7.4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23.3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C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8.9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5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53b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8.7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10.6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B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8.8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5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55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30.6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C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36.9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46.8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58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500" b="1" u="none" strike="noStrike" dirty="0">
                          <a:effectLst/>
                        </a:rPr>
                        <a:t>Verdun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57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 smtClean="0">
                          <a:effectLst/>
                        </a:rPr>
                        <a:t>47.3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 smtClean="0">
                          <a:effectLst/>
                        </a:rPr>
                        <a:t>D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90.3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F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48.4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5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39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18.4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B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90.2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F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37.8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5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39a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16.6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B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31.1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C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26.1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C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5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504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46.4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51.3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55.9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97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20712"/>
          </a:xfrm>
        </p:spPr>
        <p:txBody>
          <a:bodyPr/>
          <a:lstStyle/>
          <a:p>
            <a:r>
              <a:rPr lang="en-US" dirty="0" smtClean="0"/>
              <a:t>Network Analysis - simulation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069737"/>
              </p:ext>
            </p:extLst>
          </p:nvPr>
        </p:nvGraphicFramePr>
        <p:xfrm>
          <a:off x="457200" y="914400"/>
          <a:ext cx="8077200" cy="2819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3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6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8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8015">
                <a:tc gridSpan="5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System Wide Microsimulation </a:t>
                      </a:r>
                      <a:r>
                        <a:rPr lang="en-US" sz="1600" u="none" strike="noStrike" dirty="0" smtClean="0">
                          <a:effectLst/>
                        </a:rPr>
                        <a:t>Results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57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Scenario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Total Delay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Average Delay/veh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Average Speed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Served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2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(hr)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(sec)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(kph)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(veh)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 smtClean="0">
                          <a:effectLst/>
                        </a:rPr>
                        <a:t>Current/Existing</a:t>
                      </a: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8600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 smtClean="0">
                          <a:effectLst/>
                        </a:rPr>
                        <a:t>With ABC Traffic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446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154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9550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58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Percent Change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101%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73%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-32%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11%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5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 smtClean="0">
                          <a:effectLst/>
                        </a:rPr>
                        <a:t>With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signal re-timing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295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10250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2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Percent Change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6169" marR="6169" marT="6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-34%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-36%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38%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6360" t="27475" r="36140" b="10303"/>
          <a:stretch/>
        </p:blipFill>
        <p:spPr>
          <a:xfrm>
            <a:off x="3276600" y="3962400"/>
            <a:ext cx="2971801" cy="277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7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Queueing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296197"/>
              </p:ext>
            </p:extLst>
          </p:nvPr>
        </p:nvGraphicFramePr>
        <p:xfrm>
          <a:off x="228600" y="1143000"/>
          <a:ext cx="8510014" cy="19812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0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0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0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0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0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09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092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09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830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Service Channels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02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Arrival Flow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veh</a:t>
                      </a:r>
                      <a:r>
                        <a:rPr lang="en-US" sz="1400" u="none" strike="noStrike" dirty="0">
                          <a:effectLst/>
                        </a:rPr>
                        <a:t>/</a:t>
                      </a:r>
                      <a:r>
                        <a:rPr lang="en-US" sz="1400" u="none" strike="noStrike" dirty="0" err="1">
                          <a:effectLst/>
                        </a:rPr>
                        <a:t>hr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0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veh</a:t>
                      </a:r>
                      <a:r>
                        <a:rPr lang="en-US" sz="1400" u="none" strike="noStrike" dirty="0">
                          <a:effectLst/>
                        </a:rPr>
                        <a:t>/min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3.33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3.33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8.33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3.33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8.33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Service rate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veh</a:t>
                      </a:r>
                      <a:r>
                        <a:rPr lang="en-US" sz="1400" u="none" strike="noStrike" dirty="0">
                          <a:effectLst/>
                        </a:rPr>
                        <a:t>/min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0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System Utilization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0.69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Queue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 err="1">
                          <a:effectLst/>
                        </a:rPr>
                        <a:t>veh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4.17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∞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4.17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∞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0.69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Service Time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(min)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∞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∞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Picture 8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33"/>
          <a:stretch/>
        </p:blipFill>
        <p:spPr bwMode="auto">
          <a:xfrm>
            <a:off x="4724400" y="3386834"/>
            <a:ext cx="3581400" cy="27807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0" name="Rectangle 9"/>
          <p:cNvSpPr/>
          <p:nvPr/>
        </p:nvSpPr>
        <p:spPr>
          <a:xfrm>
            <a:off x="330707" y="3505200"/>
            <a:ext cx="4088893" cy="3048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70000"/>
              <a:buFont typeface="+mj-lt"/>
              <a:buAutoNum type="arabicParenR"/>
            </a:pPr>
            <a:r>
              <a:rPr lang="en-US" dirty="0" smtClean="0"/>
              <a:t>Arrival rates are random and variable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70000"/>
              <a:buFont typeface="+mj-lt"/>
              <a:buAutoNum type="arabicParenR"/>
            </a:pPr>
            <a:r>
              <a:rPr lang="en-US" dirty="0" smtClean="0"/>
              <a:t>Service rates around 4 vehicles per minute, per ticket channel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70000"/>
              <a:buFont typeface="+mj-lt"/>
              <a:buAutoNum type="arabicParenR"/>
            </a:pPr>
            <a:r>
              <a:rPr lang="en-US" dirty="0" smtClean="0"/>
              <a:t>Two </a:t>
            </a:r>
            <a:r>
              <a:rPr lang="en-US" dirty="0"/>
              <a:t>ticketing channels per entrance </a:t>
            </a:r>
            <a:r>
              <a:rPr lang="en-US" dirty="0" smtClean="0"/>
              <a:t>to </a:t>
            </a:r>
            <a:r>
              <a:rPr lang="en-US" dirty="0"/>
              <a:t>minimize queues and service </a:t>
            </a:r>
            <a:r>
              <a:rPr lang="en-US" dirty="0" smtClean="0"/>
              <a:t>time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70000"/>
              <a:buFont typeface="+mj-lt"/>
              <a:buAutoNum type="arabicParenR"/>
            </a:pPr>
            <a:r>
              <a:rPr lang="en-US" dirty="0" smtClean="0"/>
              <a:t>Preferred 25 meters of storage if two ticketing channels are used</a:t>
            </a:r>
            <a:endParaRPr lang="en-US" dirty="0"/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70000"/>
              <a:buFont typeface="+mj-lt"/>
              <a:buAutoNum type="arabicParenR"/>
            </a:pPr>
            <a:endParaRPr lang="en-US" dirty="0" smtClean="0"/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70000"/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19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Traffic Recommendations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3A012D-D965-49C7-ACE7-DB8B47C6DE0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671816" cy="533095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dirty="0"/>
              <a:t>Provide two ticketing channels at every entrance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Provide 25 meters of storage per lane entrance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Re-optimizing of cycle timing/phasing at all intersections in vicinity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Reconfigure intersection 39 to allow dual left turn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Regulate with enforcement street parking along Verdun street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Restrict access from NB Verdun free right-turn into ABC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Mall exit along Tamer </a:t>
            </a:r>
            <a:r>
              <a:rPr lang="en-US" dirty="0" err="1" smtClean="0"/>
              <a:t>Mallat</a:t>
            </a:r>
            <a:r>
              <a:rPr lang="en-US" dirty="0" smtClean="0"/>
              <a:t>, only right turn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Amine </a:t>
            </a:r>
            <a:r>
              <a:rPr lang="en-US" dirty="0" err="1" smtClean="0"/>
              <a:t>Takeyyeddine</a:t>
            </a:r>
            <a:r>
              <a:rPr lang="en-US" dirty="0" smtClean="0"/>
              <a:t> street, only right turn to Verdun street (no through movement)</a:t>
            </a:r>
          </a:p>
        </p:txBody>
      </p:sp>
    </p:spTree>
    <p:extLst>
      <p:ext uri="{BB962C8B-B14F-4D97-AF65-F5344CB8AC3E}">
        <p14:creationId xmlns:p14="http://schemas.microsoft.com/office/powerpoint/2010/main" val="352477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3003</TotalTime>
  <Words>587</Words>
  <Application>Microsoft Office PowerPoint</Application>
  <PresentationFormat>On-screen Show (4:3)</PresentationFormat>
  <Paragraphs>252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Schoolbook</vt:lpstr>
      <vt:lpstr>Wingdings</vt:lpstr>
      <vt:lpstr>Wingdings 2</vt:lpstr>
      <vt:lpstr>Oriel</vt:lpstr>
      <vt:lpstr>Traffic Impact Assessment – ABC Verdun</vt:lpstr>
      <vt:lpstr>OUTLINE</vt:lpstr>
      <vt:lpstr>Project Description</vt:lpstr>
      <vt:lpstr>Traffic Counts</vt:lpstr>
      <vt:lpstr>Traffic Analysis Scenarios</vt:lpstr>
      <vt:lpstr>Intersection LOS Assessment</vt:lpstr>
      <vt:lpstr>Network Analysis - simulation</vt:lpstr>
      <vt:lpstr>Queueing Analysis</vt:lpstr>
      <vt:lpstr>Traffic Recommendations </vt:lpstr>
      <vt:lpstr>Questions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Of a System interchange</dc:title>
  <dc:creator>Gabyjoe</dc:creator>
  <cp:lastModifiedBy>Jorj Hanna</cp:lastModifiedBy>
  <cp:revision>247</cp:revision>
  <dcterms:created xsi:type="dcterms:W3CDTF">2014-11-17T08:19:36Z</dcterms:created>
  <dcterms:modified xsi:type="dcterms:W3CDTF">2018-12-19T10:02:56Z</dcterms:modified>
</cp:coreProperties>
</file>