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8" r:id="rId4"/>
    <p:sldId id="265" r:id="rId5"/>
    <p:sldId id="266" r:id="rId6"/>
    <p:sldId id="264" r:id="rId7"/>
    <p:sldId id="261" r:id="rId8"/>
    <p:sldId id="262" r:id="rId9"/>
    <p:sldId id="263" r:id="rId10"/>
    <p:sldId id="260" r:id="rId11"/>
    <p:sldId id="259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11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72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975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43"/>
          <a:stretch/>
        </p:blipFill>
        <p:spPr>
          <a:xfrm>
            <a:off x="2" y="-1990"/>
            <a:ext cx="1391477" cy="6859989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11377084" y="6629400"/>
            <a:ext cx="633507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latin typeface="Times New Roman" pitchFamily="18" charset="0"/>
                <a:cs typeface="Arial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819656" y="332657"/>
            <a:ext cx="10372344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819656" y="1700808"/>
            <a:ext cx="10372344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2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9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1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54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8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20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75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57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F31F1-BEC3-4BBC-ADD4-920A44B5167C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691D9-7D05-4B43-ACC5-3A665BCB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9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639616" y="908720"/>
            <a:ext cx="7776864" cy="35283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hr-HR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639616" y="404664"/>
            <a:ext cx="7776864" cy="403244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i="1" dirty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Restructuring and rightsizing: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i="1" dirty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EU experiences and </a:t>
            </a:r>
            <a:r>
              <a:rPr lang="en-US" sz="3200" i="1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options </a:t>
            </a:r>
            <a:r>
              <a:rPr lang="en-US" sz="3200" i="1" dirty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for Lebanon</a:t>
            </a:r>
          </a:p>
          <a:p>
            <a:pPr algn="ctr">
              <a:spcBef>
                <a:spcPct val="20000"/>
              </a:spcBef>
              <a:defRPr/>
            </a:pPr>
            <a:endParaRPr lang="en-US" sz="2400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4400" b="1" dirty="0" smtClean="0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rPr>
              <a:t>(Tough) questions</a:t>
            </a:r>
            <a:endParaRPr lang="en-US" sz="4400" b="1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3200" b="1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dirty="0" smtClean="0"/>
              <a:t>SIGMA team</a:t>
            </a:r>
            <a:endParaRPr lang="en-US" sz="3600" dirty="0"/>
          </a:p>
          <a:p>
            <a:pPr algn="ctr">
              <a:spcBef>
                <a:spcPct val="20000"/>
              </a:spcBef>
              <a:defRPr/>
            </a:pPr>
            <a:endParaRPr lang="en-US" sz="2800" dirty="0"/>
          </a:p>
          <a:p>
            <a:pPr algn="ctr">
              <a:spcBef>
                <a:spcPct val="20000"/>
              </a:spcBef>
              <a:defRPr/>
            </a:pP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639616" y="5301209"/>
            <a:ext cx="7776864" cy="7200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GB" sz="2800" dirty="0"/>
              <a:t>Beirut, 25-26 September 2019</a:t>
            </a:r>
            <a:endParaRPr lang="en-IE" sz="2800" dirty="0">
              <a:solidFill>
                <a:schemeClr val="accent6">
                  <a:lumMod val="1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9307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742" y="1988841"/>
            <a:ext cx="7779258" cy="41373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6000" b="1" dirty="0" smtClean="0"/>
              <a:t>Are there capacities </a:t>
            </a:r>
          </a:p>
          <a:p>
            <a:pPr marL="0" indent="0" algn="ctr">
              <a:buNone/>
            </a:pPr>
            <a:r>
              <a:rPr lang="en-US" sz="6000" b="1" dirty="0" smtClean="0"/>
              <a:t>for the reform?</a:t>
            </a:r>
          </a:p>
          <a:p>
            <a:pPr marL="0" indent="0" algn="ctr">
              <a:buNone/>
            </a:pPr>
            <a:r>
              <a:rPr lang="en-US" sz="4000" dirty="0"/>
              <a:t>Which political authorities would lead the reforms?</a:t>
            </a:r>
            <a:endParaRPr lang="en-GB" sz="4000" dirty="0"/>
          </a:p>
          <a:p>
            <a:pPr marL="0" indent="0" algn="ctr">
              <a:buNone/>
            </a:pPr>
            <a:r>
              <a:rPr lang="en-US" sz="4000" dirty="0" smtClean="0"/>
              <a:t>Which institutions would be involved?</a:t>
            </a:r>
          </a:p>
          <a:p>
            <a:pPr marL="0" indent="0" algn="ctr">
              <a:buNone/>
            </a:pPr>
            <a:r>
              <a:rPr lang="en-US" sz="4000" dirty="0" smtClean="0"/>
              <a:t>Which technical teams could manage the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09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742" y="1325881"/>
            <a:ext cx="7779258" cy="48002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Is there momentum for a restructuring reform in Lebanon?</a:t>
            </a:r>
          </a:p>
          <a:p>
            <a:pPr marL="0" indent="0" algn="ctr">
              <a:buNone/>
            </a:pPr>
            <a:r>
              <a:rPr lang="en-US" sz="4000" dirty="0" smtClean="0"/>
              <a:t>[Is there political consensus?]</a:t>
            </a:r>
          </a:p>
          <a:p>
            <a:pPr marL="0" indent="0" algn="ctr">
              <a:buNone/>
            </a:pPr>
            <a:r>
              <a:rPr lang="en-US" sz="4000" dirty="0" smtClean="0"/>
              <a:t>[Is there social consensus?]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35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CEDRE</a:t>
            </a:r>
          </a:p>
          <a:p>
            <a:r>
              <a:rPr lang="en-GB" smtClean="0"/>
              <a:t>Ministerial Statement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8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Fiscal crisis: “austerity responses”</a:t>
            </a:r>
            <a:endParaRPr lang="en-GB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0.   Doing </a:t>
            </a:r>
            <a:r>
              <a:rPr lang="en-US" b="1" dirty="0" smtClean="0"/>
              <a:t>nothing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Increasing </a:t>
            </a:r>
            <a:r>
              <a:rPr lang="en-US" b="1" dirty="0"/>
              <a:t>revenues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Reducing “direct” public expenditure: </a:t>
            </a:r>
            <a:r>
              <a:rPr lang="en-US" b="1" dirty="0" smtClean="0"/>
              <a:t>less</a:t>
            </a:r>
            <a:r>
              <a:rPr lang="en-US" dirty="0" smtClean="0"/>
              <a:t> investments, less social benefits, less public services [less public functions: less State!]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Reducing “indirect” public expenditure [containing the </a:t>
            </a:r>
            <a:r>
              <a:rPr lang="en-US" b="1" dirty="0" smtClean="0"/>
              <a:t>costs</a:t>
            </a:r>
            <a:r>
              <a:rPr lang="en-US" dirty="0" smtClean="0"/>
              <a:t> of producing public services]: increasing </a:t>
            </a:r>
            <a:r>
              <a:rPr lang="en-US" dirty="0"/>
              <a:t>employee and organizational </a:t>
            </a:r>
            <a:r>
              <a:rPr lang="en-US" dirty="0" smtClean="0"/>
              <a:t>productivity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6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GB" sz="5400" b="1" dirty="0">
                <a:latin typeface="+mn-lt"/>
                <a:ea typeface="+mn-ea"/>
                <a:cs typeface="+mn-cs"/>
              </a:rPr>
              <a:t>Change: 3 requirements</a:t>
            </a:r>
            <a:endParaRPr lang="en-GB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5400" b="1" dirty="0" smtClean="0"/>
              <a:t>Pressure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5400" b="1" dirty="0" smtClean="0"/>
              <a:t>Vision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5400" b="1" dirty="0" smtClean="0"/>
              <a:t>Capacity</a:t>
            </a:r>
          </a:p>
          <a:p>
            <a:pPr marL="0" indent="0">
              <a:buNone/>
            </a:pPr>
            <a:r>
              <a:rPr lang="en-GB" sz="4000" dirty="0" smtClean="0"/>
              <a:t>[and Communication]</a:t>
            </a:r>
            <a:endParaRPr lang="en-GB" sz="4000" dirty="0"/>
          </a:p>
        </p:txBody>
      </p:sp>
      <p:pic>
        <p:nvPicPr>
          <p:cNvPr id="3074" name="Picture 2" descr="Image result for cub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36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 smtClean="0">
                <a:latin typeface="+mn-lt"/>
              </a:rPr>
              <a:t>Five components of Government transformation</a:t>
            </a:r>
            <a:endParaRPr lang="en-GB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Committed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Compelling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Clear purpose and priorities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Capability for change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Cadence and coordination in delivery</a:t>
            </a:r>
          </a:p>
          <a:p>
            <a:pPr marL="0" indent="0" algn="r">
              <a:buNone/>
            </a:pPr>
            <a:endParaRPr lang="en-GB" sz="2400" dirty="0" smtClean="0"/>
          </a:p>
          <a:p>
            <a:pPr marL="0" indent="0" algn="r">
              <a:buNone/>
            </a:pPr>
            <a:r>
              <a:rPr lang="en-GB" sz="2400" dirty="0" smtClean="0"/>
              <a:t>Source: McKinsey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66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800" b="1" dirty="0" smtClean="0"/>
              <a:t>Is there a need </a:t>
            </a:r>
          </a:p>
          <a:p>
            <a:pPr marL="0" indent="0" algn="ctr">
              <a:buNone/>
            </a:pPr>
            <a:r>
              <a:rPr lang="en-GB" sz="8800" b="1" dirty="0" smtClean="0"/>
              <a:t>for restructuring?</a:t>
            </a:r>
            <a:endParaRPr lang="en-GB" sz="8800" b="1" dirty="0"/>
          </a:p>
        </p:txBody>
      </p:sp>
    </p:spTree>
    <p:extLst>
      <p:ext uri="{BB962C8B-B14F-4D97-AF65-F5344CB8AC3E}">
        <p14:creationId xmlns:p14="http://schemas.microsoft.com/office/powerpoint/2010/main" val="123329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400" b="1" dirty="0" smtClean="0">
                <a:latin typeface="+mn-lt"/>
              </a:rPr>
              <a:t>Please, imagine “restructuring” </a:t>
            </a:r>
            <a:br>
              <a:rPr lang="en-GB" sz="5400" b="1" dirty="0" smtClean="0">
                <a:latin typeface="+mn-lt"/>
              </a:rPr>
            </a:br>
            <a:r>
              <a:rPr lang="en-GB" sz="5400" b="1" dirty="0" smtClean="0">
                <a:latin typeface="+mn-lt"/>
              </a:rPr>
              <a:t>and look around…</a:t>
            </a:r>
            <a:endParaRPr lang="en-GB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742" y="2090057"/>
            <a:ext cx="7779258" cy="40361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/>
              <a:t>Vested interests?</a:t>
            </a:r>
          </a:p>
          <a:p>
            <a:pPr marL="0" indent="0" algn="ctr">
              <a:buNone/>
            </a:pPr>
            <a:r>
              <a:rPr lang="en-US" sz="4400" dirty="0" smtClean="0"/>
              <a:t>Resistances? </a:t>
            </a:r>
          </a:p>
          <a:p>
            <a:pPr marL="0" indent="0" algn="ctr">
              <a:buNone/>
            </a:pPr>
            <a:r>
              <a:rPr lang="en-US" sz="4400" dirty="0" smtClean="0"/>
              <a:t>Obstacles?</a:t>
            </a:r>
          </a:p>
          <a:p>
            <a:pPr marL="0" indent="0" algn="ctr">
              <a:buNone/>
            </a:pPr>
            <a:r>
              <a:rPr lang="en-US" sz="4400" dirty="0" smtClean="0"/>
              <a:t>Internal allies? </a:t>
            </a:r>
          </a:p>
          <a:p>
            <a:pPr marL="0" indent="0" algn="ctr">
              <a:buNone/>
            </a:pPr>
            <a:r>
              <a:rPr lang="en-US" sz="4400" dirty="0" smtClean="0"/>
              <a:t>External supports?</a:t>
            </a:r>
          </a:p>
          <a:p>
            <a:pPr marL="0" indent="0" algn="ctr">
              <a:buNone/>
            </a:pPr>
            <a:r>
              <a:rPr lang="en-US" sz="4400" dirty="0" smtClean="0"/>
              <a:t>…?</a:t>
            </a:r>
            <a:endParaRPr lang="en-GB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412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742" y="1988841"/>
            <a:ext cx="7779258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The restructuring initiative has clear objectives?</a:t>
            </a:r>
            <a:endParaRPr lang="en-GB" sz="6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7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742" y="1988841"/>
            <a:ext cx="7779258" cy="41373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000" b="1" dirty="0" smtClean="0"/>
              <a:t>Which kind of restructuring are we speaking about?</a:t>
            </a:r>
          </a:p>
          <a:p>
            <a:pPr marL="0" indent="0" algn="ctr">
              <a:buNone/>
            </a:pPr>
            <a:r>
              <a:rPr lang="en-US" sz="4300" dirty="0" smtClean="0"/>
              <a:t>Wide-scale/Horizontal</a:t>
            </a:r>
          </a:p>
          <a:p>
            <a:pPr marL="0" indent="0" algn="ctr">
              <a:buNone/>
            </a:pPr>
            <a:r>
              <a:rPr lang="en-US" sz="4300" dirty="0" smtClean="0"/>
              <a:t>Or</a:t>
            </a:r>
          </a:p>
          <a:p>
            <a:pPr marL="0" indent="0" algn="ctr">
              <a:buNone/>
            </a:pPr>
            <a:r>
              <a:rPr lang="en-US" sz="4300" dirty="0" smtClean="0"/>
              <a:t>In selected public bodies?</a:t>
            </a:r>
          </a:p>
          <a:p>
            <a:pPr marL="0" indent="0" algn="ctr">
              <a:buNone/>
            </a:pPr>
            <a:endParaRPr lang="en-GB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73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742" y="1988841"/>
            <a:ext cx="7779258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Are there clear limits, “red lines” not to be trespassed?</a:t>
            </a:r>
            <a:endParaRPr lang="en-GB" sz="6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0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238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Fiscal crisis: “austerity responses”</vt:lpstr>
      <vt:lpstr>Change: 3 requirements</vt:lpstr>
      <vt:lpstr>Five components of Government transformation</vt:lpstr>
      <vt:lpstr>PowerPoint Presentation</vt:lpstr>
      <vt:lpstr>Please, imagine “restructuring”  and look around…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SISTERNAS Xavier, GOV/SIGM</dc:creator>
  <cp:lastModifiedBy>SISTERNAS Xavier, GOV/SIGM</cp:lastModifiedBy>
  <cp:revision>13</cp:revision>
  <dcterms:created xsi:type="dcterms:W3CDTF">2019-09-11T14:45:24Z</dcterms:created>
  <dcterms:modified xsi:type="dcterms:W3CDTF">2019-09-16T11:42:44Z</dcterms:modified>
</cp:coreProperties>
</file>